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9"/>
  </p:notesMasterIdLst>
  <p:handoutMasterIdLst>
    <p:handoutMasterId r:id="rId30"/>
  </p:handoutMasterIdLst>
  <p:sldIdLst>
    <p:sldId id="432" r:id="rId3"/>
    <p:sldId id="433" r:id="rId4"/>
    <p:sldId id="434" r:id="rId5"/>
    <p:sldId id="435" r:id="rId6"/>
    <p:sldId id="436" r:id="rId7"/>
    <p:sldId id="437" r:id="rId8"/>
    <p:sldId id="438" r:id="rId9"/>
    <p:sldId id="439" r:id="rId10"/>
    <p:sldId id="440" r:id="rId11"/>
    <p:sldId id="441" r:id="rId12"/>
    <p:sldId id="442" r:id="rId13"/>
    <p:sldId id="443" r:id="rId14"/>
    <p:sldId id="552" r:id="rId15"/>
    <p:sldId id="444" r:id="rId16"/>
    <p:sldId id="554" r:id="rId17"/>
    <p:sldId id="445" r:id="rId18"/>
    <p:sldId id="446" r:id="rId19"/>
    <p:sldId id="447" r:id="rId20"/>
    <p:sldId id="448" r:id="rId21"/>
    <p:sldId id="555" r:id="rId22"/>
    <p:sldId id="449" r:id="rId23"/>
    <p:sldId id="450" r:id="rId24"/>
    <p:sldId id="451" r:id="rId25"/>
    <p:sldId id="452" r:id="rId26"/>
    <p:sldId id="557" r:id="rId27"/>
    <p:sldId id="453" r:id="rId2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Consol Torres" initials="CT"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63B9C"/>
    <a:srgbClr val="2F5CB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75434" autoAdjust="0"/>
  </p:normalViewPr>
  <p:slideViewPr>
    <p:cSldViewPr>
      <p:cViewPr>
        <p:scale>
          <a:sx n="80" d="100"/>
          <a:sy n="80" d="100"/>
        </p:scale>
        <p:origin x="-1164" y="-188"/>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1A319319-42D6-4550-A81D-77F3AA0EBC7A}" type="slidenum">
              <a:rPr lang="en-US" smtClean="0"/>
              <a:pPr/>
              <a:t>‹#›</a:t>
            </a:fld>
            <a:endParaRPr lang="en-US" dirty="0"/>
          </a:p>
        </p:txBody>
      </p:sp>
    </p:spTree>
    <p:extLst>
      <p:ext uri="{BB962C8B-B14F-4D97-AF65-F5344CB8AC3E}">
        <p14:creationId xmlns:p14="http://schemas.microsoft.com/office/powerpoint/2010/main" xmlns="" val="360824921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8" tIns="48324" rIns="96648" bIns="48324" rtlCol="0"/>
          <a:lstStyle>
            <a:lvl1pPr algn="l">
              <a:defRPr sz="1300"/>
            </a:lvl1pPr>
          </a:lstStyle>
          <a:p>
            <a:endParaRPr lang="en-US" dirty="0"/>
          </a:p>
        </p:txBody>
      </p:sp>
      <p:sp>
        <p:nvSpPr>
          <p:cNvPr id="3" name="Date Placeholder 2"/>
          <p:cNvSpPr>
            <a:spLocks noGrp="1"/>
          </p:cNvSpPr>
          <p:nvPr>
            <p:ph type="dt" idx="1"/>
          </p:nvPr>
        </p:nvSpPr>
        <p:spPr>
          <a:xfrm>
            <a:off x="4143587" y="1"/>
            <a:ext cx="3169920" cy="480060"/>
          </a:xfrm>
          <a:prstGeom prst="rect">
            <a:avLst/>
          </a:prstGeom>
        </p:spPr>
        <p:txBody>
          <a:bodyPr vert="horz" lIns="96648" tIns="48324" rIns="96648" bIns="48324" rtlCol="0"/>
          <a:lstStyle>
            <a:lvl1pPr algn="r">
              <a:defRPr sz="1300"/>
            </a:lvl1pPr>
          </a:lstStyle>
          <a:p>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8" tIns="48324" rIns="96648" bIns="48324"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48" tIns="48324" rIns="96648" bIns="483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0060"/>
          </a:xfrm>
          <a:prstGeom prst="rect">
            <a:avLst/>
          </a:prstGeom>
        </p:spPr>
        <p:txBody>
          <a:bodyPr vert="horz" lIns="96648" tIns="48324" rIns="96648" bIns="483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5"/>
            <a:ext cx="3169920" cy="480060"/>
          </a:xfrm>
          <a:prstGeom prst="rect">
            <a:avLst/>
          </a:prstGeom>
        </p:spPr>
        <p:txBody>
          <a:bodyPr vert="horz" lIns="96648" tIns="48324" rIns="96648" bIns="48324" rtlCol="0" anchor="b"/>
          <a:lstStyle>
            <a:lvl1pPr algn="r">
              <a:defRPr sz="1300"/>
            </a:lvl1pPr>
          </a:lstStyle>
          <a:p>
            <a:fld id="{9910235D-950C-4711-B7CE-883A6FC392CD}" type="slidenum">
              <a:rPr lang="en-US" smtClean="0"/>
              <a:pPr/>
              <a:t>‹#›</a:t>
            </a:fld>
            <a:endParaRPr lang="en-US" dirty="0"/>
          </a:p>
        </p:txBody>
      </p:sp>
    </p:spTree>
    <p:extLst>
      <p:ext uri="{BB962C8B-B14F-4D97-AF65-F5344CB8AC3E}">
        <p14:creationId xmlns:p14="http://schemas.microsoft.com/office/powerpoint/2010/main" xmlns="" val="125250677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80"/>
            <a:r>
              <a:rPr lang="en-US" sz="1300" dirty="0"/>
              <a:t>Introduction:  When a consumer fails to show up for a scheduled demand-response trip (or cancels after it is too late to schedule another consumer in his or her place), your agency has spent its resources on a wasted trip. </a:t>
            </a:r>
          </a:p>
          <a:p>
            <a:endParaRPr lang="en-US" sz="1300" dirty="0"/>
          </a:p>
          <a:p>
            <a:r>
              <a:rPr lang="en-US" dirty="0"/>
              <a:t>No-show events negatively impact on-time performance and service productivity: </a:t>
            </a:r>
          </a:p>
          <a:p>
            <a:pPr lvl="0"/>
            <a:endParaRPr lang="en-US" dirty="0"/>
          </a:p>
          <a:p>
            <a:pPr lvl="0"/>
            <a:r>
              <a:rPr lang="en-US" dirty="0"/>
              <a:t>First, when the initial event occurs (e.g., when the dispatcher and driver spend time trying to find the consumer, causing the driver to run late and decreasing the number of passengers the vehicle carries in the day). </a:t>
            </a:r>
          </a:p>
          <a:p>
            <a:pPr lvl="0"/>
            <a:endParaRPr lang="en-US" dirty="0"/>
          </a:p>
          <a:p>
            <a:pPr lvl="0"/>
            <a:r>
              <a:rPr lang="en-US" dirty="0"/>
              <a:t>Second, if another trip must be scheduled to pick up the consumer who initially no-showed. </a:t>
            </a:r>
          </a:p>
          <a:p>
            <a:r>
              <a:rPr lang="en-US" dirty="0"/>
              <a:t>Obviously, making two trips when one would have sufficed is inefficient for your agency.</a:t>
            </a:r>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86114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transit industry has no one way to manage no-shows and late cancellations, but you can reduce them through positive and negative reinforcement of consumer behavior. To that end, all policies should:  </a:t>
            </a:r>
            <a:r>
              <a:rPr lang="en-US" b="1" dirty="0"/>
              <a:t>Read Slide.</a:t>
            </a:r>
          </a:p>
          <a:p>
            <a:endParaRPr lang="en-US" b="1"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10</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2691087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80">
              <a:defRPr/>
            </a:pPr>
            <a:r>
              <a:rPr lang="en-US" dirty="0" smtClean="0"/>
              <a:t>An example of a policy might be to begin with a verbal and advance to a written warning, then enforce a three- or seven-day suspension, and finally move on to termination of service for that patron. </a:t>
            </a:r>
          </a:p>
          <a:p>
            <a:endParaRPr lang="en-US" dirty="0" smtClean="0"/>
          </a:p>
          <a:p>
            <a:pPr marL="171426" indent="-171426">
              <a:buFont typeface="Arial" pitchFamily="34" charset="0"/>
              <a:buChar char="•"/>
            </a:pPr>
            <a:r>
              <a:rPr lang="en-US" dirty="0"/>
              <a:t>Specifying a number of hours before pick-up time in which the consumer must call to cancel or be labeled a “late cancellation.”</a:t>
            </a:r>
          </a:p>
          <a:p>
            <a:pPr marL="171426" indent="-171426">
              <a:buFont typeface="Arial" pitchFamily="34" charset="0"/>
              <a:buChar char="•"/>
            </a:pPr>
            <a:r>
              <a:rPr lang="en-US" dirty="0"/>
              <a:t>Setting a threshold for the number of allowable no-shows and late cancellations before suspending a consumer or terminating services for him or her. </a:t>
            </a:r>
          </a:p>
          <a:p>
            <a:pPr marL="171426" indent="-171426">
              <a:buFont typeface="Arial" pitchFamily="34" charset="0"/>
              <a:buChar char="•"/>
            </a:pPr>
            <a:r>
              <a:rPr lang="en-US" dirty="0"/>
              <a:t>Calling a no-show or late consumer before infractions reach the penalty threshold to remind him or her of the policy and upcoming penalties. </a:t>
            </a:r>
          </a:p>
          <a:p>
            <a:pPr marL="171426" indent="-171426">
              <a:buFont typeface="Arial" pitchFamily="34" charset="0"/>
              <a:buChar char="•"/>
            </a:pPr>
            <a:r>
              <a:rPr lang="en-US" dirty="0"/>
              <a:t>Letting consumers know that your agency is tracking their actions, thereby discouraging abusive behavior. </a:t>
            </a:r>
          </a:p>
          <a:p>
            <a:pPr marL="171426" indent="-171426">
              <a:buFont typeface="Arial" pitchFamily="34" charset="0"/>
              <a:buChar char="•"/>
            </a:pPr>
            <a:r>
              <a:rPr lang="en-US" dirty="0"/>
              <a:t>Establishing a progressive disciplinary policy for repeat offenders (e.g., begin with a verbal and advance to a written warning, then enforce a three- or seven-day suspension, and finally move on to termination of service for that consumer). </a:t>
            </a:r>
          </a:p>
        </p:txBody>
      </p:sp>
      <p:sp>
        <p:nvSpPr>
          <p:cNvPr id="7" name="Slide Number Placeholder 6"/>
          <p:cNvSpPr>
            <a:spLocks noGrp="1"/>
          </p:cNvSpPr>
          <p:nvPr>
            <p:ph type="sldNum" sz="quarter" idx="10"/>
          </p:nvPr>
        </p:nvSpPr>
        <p:spPr/>
        <p:txBody>
          <a:bodyPr/>
          <a:lstStyle/>
          <a:p>
            <a:fld id="{9910235D-950C-4711-B7CE-883A6FC392CD}" type="slidenum">
              <a:rPr lang="en-US" smtClean="0"/>
              <a:pPr/>
              <a:t>11</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487665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Beyond suspension and termination, other penalties can discourage habitual no-shows and late cancellations, and incentives can encourage on-time behavior. Some examples of these include:</a:t>
            </a:r>
          </a:p>
          <a:p>
            <a:pPr marL="171426" indent="-171426">
              <a:buFont typeface="Arial" pitchFamily="34" charset="0"/>
              <a:buChar char="•"/>
            </a:pPr>
            <a:r>
              <a:rPr lang="en-US" dirty="0"/>
              <a:t>Fining or charging for no-shows or late cancellations.</a:t>
            </a:r>
          </a:p>
          <a:p>
            <a:pPr marL="171426" indent="-171426">
              <a:buFont typeface="Arial" pitchFamily="34" charset="0"/>
              <a:buChar char="•"/>
            </a:pPr>
            <a:r>
              <a:rPr lang="en-US" dirty="0"/>
              <a:t>Rewarding responsible consumers (proven reliable over a defined period of time) with a free trip or other reward.</a:t>
            </a:r>
          </a:p>
          <a:p>
            <a:pPr marL="171426" indent="-171426">
              <a:buFont typeface="Arial" pitchFamily="34" charset="0"/>
              <a:buChar char="•"/>
            </a:pPr>
            <a:r>
              <a:rPr lang="en-US" dirty="0"/>
              <a:t>Requiring consumers with a history of no-shows or late cancellations to confirm their trips with dispatch at a specified period of time (e.g., a half hour) before the scheduled trip or the trip is canceled without penalty.</a:t>
            </a:r>
          </a:p>
          <a:p>
            <a:pPr marL="171426" indent="-171426">
              <a:buFont typeface="Arial" pitchFamily="34" charset="0"/>
              <a:buChar char="•"/>
            </a:pPr>
            <a:r>
              <a:rPr lang="en-US" dirty="0"/>
              <a:t>Contacting consumers with a problem history each night to confirm the next-day trip.</a:t>
            </a:r>
          </a:p>
          <a:p>
            <a:pPr marL="171426" indent="-171426">
              <a:buFont typeface="Arial" pitchFamily="34" charset="0"/>
              <a:buChar char="•"/>
            </a:pPr>
            <a:endParaRPr lang="en-US" dirty="0"/>
          </a:p>
          <a:p>
            <a:endParaRPr lang="en-US" dirty="0" smtClean="0"/>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12</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472482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i="1" dirty="0"/>
              <a:t>TCRP Synthesis 60</a:t>
            </a:r>
            <a:r>
              <a:rPr lang="en-US" sz="1300" dirty="0"/>
              <a:t> conducted a survey of transit agencies with written no-show and late cancellation policies. Table shows the results of the survey. </a:t>
            </a:r>
            <a:r>
              <a:rPr lang="en-US" sz="1300" b="1" u="sng" dirty="0"/>
              <a:t>Note:</a:t>
            </a:r>
            <a:r>
              <a:rPr lang="en-US" sz="1300" dirty="0"/>
              <a:t> respondents could check more than one answer. </a:t>
            </a:r>
          </a:p>
          <a:p>
            <a:endParaRPr lang="en-US" sz="1300" dirty="0"/>
          </a:p>
          <a:p>
            <a:r>
              <a:rPr lang="en-US" sz="1300" b="1" dirty="0"/>
              <a:t>Discuss </a:t>
            </a:r>
            <a:r>
              <a:rPr lang="en-US" sz="1300" b="1" dirty="0" smtClean="0"/>
              <a:t>survey results</a:t>
            </a:r>
            <a:r>
              <a:rPr lang="en-US" sz="1300" b="1" baseline="0" dirty="0" smtClean="0"/>
              <a:t> with class</a:t>
            </a:r>
            <a:r>
              <a:rPr lang="en-US" sz="1300" b="1" dirty="0" smtClean="0"/>
              <a:t>.</a:t>
            </a:r>
            <a:endParaRPr lang="en-US" sz="1300" b="1" dirty="0"/>
          </a:p>
          <a:p>
            <a:r>
              <a:rPr lang="en-US" sz="1300" dirty="0"/>
              <a:t/>
            </a:r>
            <a:br>
              <a:rPr lang="en-US" sz="1300" dirty="0"/>
            </a:b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13</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2509121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75"/>
            <a:r>
              <a:rPr lang="en-US" dirty="0"/>
              <a:t>To account for these, many no-show and late-cancellation policies and procedures include both a method for tracking the reason for the missed trip and a process for consumer appeal. </a:t>
            </a:r>
          </a:p>
          <a:p>
            <a:pPr defTabSz="914275"/>
            <a:endParaRPr lang="en-US" dirty="0"/>
          </a:p>
          <a:p>
            <a:pPr defTabSz="914275"/>
            <a:r>
              <a:rPr lang="en-US" dirty="0"/>
              <a:t>To determine whether no-shows and late cancellations are excessive (and therefore costly) to your agency, first consistently record and track them. Questions you can ask to determine if you can more efficiently manage costly consumers are included in the Guidebook.</a:t>
            </a:r>
          </a:p>
          <a:p>
            <a:pPr defTabSz="914275"/>
            <a:endParaRPr lang="en-US" dirty="0"/>
          </a:p>
          <a:p>
            <a:pPr defTabSz="914275"/>
            <a:endParaRPr lang="en-US" dirty="0"/>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14</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850707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TCRP Synthesis 60</a:t>
            </a:r>
            <a:r>
              <a:rPr lang="en-US" dirty="0"/>
              <a:t> suggests that a comprehensive no-show program requires:</a:t>
            </a:r>
          </a:p>
          <a:p>
            <a:pPr marL="176765" indent="-176765">
              <a:buFont typeface="Arial" pitchFamily="34" charset="0"/>
              <a:buChar char="•"/>
            </a:pPr>
            <a:r>
              <a:rPr lang="en-US" dirty="0"/>
              <a:t>Realistic expectations of consumers and drivers.</a:t>
            </a:r>
          </a:p>
          <a:p>
            <a:pPr marL="176765" indent="-176765">
              <a:buFont typeface="Arial" pitchFamily="34" charset="0"/>
              <a:buChar char="•"/>
            </a:pPr>
            <a:r>
              <a:rPr lang="en-US" dirty="0"/>
              <a:t>Consistently applied operating procedures, particularly with respect to dispatch and drivers declaring an apparent consumer no-show.</a:t>
            </a:r>
          </a:p>
          <a:p>
            <a:pPr marL="176765" indent="-176765">
              <a:buFont typeface="Arial" pitchFamily="34" charset="0"/>
              <a:buChar char="•"/>
            </a:pPr>
            <a:r>
              <a:rPr lang="en-US" dirty="0"/>
              <a:t>A means for consumers to cancel trips as far in advance as possible, including during times when the agency is not open for business.</a:t>
            </a:r>
          </a:p>
          <a:p>
            <a:pPr marL="176765" indent="-176765">
              <a:buFont typeface="Arial" pitchFamily="34" charset="0"/>
              <a:buChar char="•"/>
            </a:pPr>
            <a:r>
              <a:rPr lang="en-US" dirty="0"/>
              <a:t>Good documentation based on a reliable, consistent method of recording no-shows and late cancellations.</a:t>
            </a:r>
          </a:p>
          <a:p>
            <a:pPr marL="176765" indent="-176765">
              <a:buFont typeface="Arial" pitchFamily="34" charset="0"/>
              <a:buChar char="•"/>
            </a:pPr>
            <a:r>
              <a:rPr lang="en-US" dirty="0"/>
              <a:t>Effective computer programs that capture accurate information and produce reports that facilitate analysis.</a:t>
            </a:r>
          </a:p>
          <a:p>
            <a:pPr marL="176765" indent="-176765">
              <a:buFont typeface="Arial" pitchFamily="34" charset="0"/>
              <a:buChar char="•"/>
            </a:pPr>
            <a:r>
              <a:rPr lang="en-US" dirty="0"/>
              <a:t>A system for sending letters to notify consumers about no-shows on a regular—perhaps daily—basis.</a:t>
            </a:r>
          </a:p>
          <a:p>
            <a:pPr marL="176765" indent="-176765">
              <a:buFont typeface="Arial" pitchFamily="34" charset="0"/>
              <a:buChar char="•"/>
            </a:pPr>
            <a:r>
              <a:rPr lang="en-US" dirty="0"/>
              <a:t>An effective process for determining excused no-shows based on consistently applied criteria.</a:t>
            </a:r>
          </a:p>
          <a:p>
            <a:pPr marL="176765" indent="-176765">
              <a:buFont typeface="Arial" pitchFamily="34" charset="0"/>
              <a:buChar char="•"/>
            </a:pPr>
            <a:r>
              <a:rPr lang="en-US" dirty="0"/>
              <a:t>A way to monitor no-shows and late cancellations on an ongoing basis and to impose suspensions at the appropriate time.</a:t>
            </a:r>
          </a:p>
          <a:p>
            <a:pPr marL="176765" indent="-176765">
              <a:buFont typeface="Arial" pitchFamily="34" charset="0"/>
              <a:buChar char="•"/>
            </a:pPr>
            <a:r>
              <a:rPr lang="en-US" dirty="0"/>
              <a:t>Appropriate technological tools, such as computerized scheduling and dispatching, along with AVL and other technologies to manage no-shows and late cancellations.</a:t>
            </a:r>
          </a:p>
          <a:p>
            <a:pPr marL="176765" indent="-176765">
              <a:buFont typeface="Arial" pitchFamily="34" charset="0"/>
              <a:buChar char="•"/>
            </a:pPr>
            <a:r>
              <a:rPr lang="en-US" dirty="0"/>
              <a:t>Public outreach to solicit input and educate consumers and their caregivers about the negative effects of no-shows and late cancellations.</a:t>
            </a:r>
          </a:p>
          <a:p>
            <a:pPr marL="176765" indent="-176765">
              <a:buFont typeface="Arial" pitchFamily="34" charset="0"/>
              <a:buChar char="•"/>
            </a:pPr>
            <a:r>
              <a:rPr lang="en-US" dirty="0"/>
              <a:t>A recognition that imposing sanctions must be done with due process and concern for individuals who might rely on paratransit as their only source of transportation.</a:t>
            </a:r>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15</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265364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80">
              <a:defRPr/>
            </a:pPr>
            <a:r>
              <a:rPr lang="en-US" sz="1300" i="1" dirty="0"/>
              <a:t>TCRP Synthesis 60</a:t>
            </a:r>
            <a:r>
              <a:rPr lang="en-US" sz="1300" dirty="0"/>
              <a:t> reports that 91 percent of survey respondents said that, for no-shows, “drivers are directed to contact dispatch, either for instructions or to confirm the consumer no-show, before they proceed.” Most are instructed to wait five minutes before contacting dispatch for assistance. Of those agencies requiring dispatch confirmation, 15 percent instruct the driver to leave the vehicle to look for consumers, while 4 percent indicated they leave a door hanger or card. Some 53 percent of respondents indicated that, for no-shows, dispatch would attempt to contact the consumer before instructing the driver to declare the consumer a no-show. </a:t>
            </a:r>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16</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667785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Late cancellations and no-shows are not always the fault of the consumer. Dispatchers and reservationists do make errors. To minimize these errors, procedures and forms for recording should be established:</a:t>
            </a:r>
          </a:p>
          <a:p>
            <a:pPr marL="181216" indent="-181216" fontAlgn="t">
              <a:buFont typeface="Arial" pitchFamily="34" charset="0"/>
              <a:buChar char="•"/>
            </a:pPr>
            <a:r>
              <a:rPr lang="en-US" sz="1300" dirty="0"/>
              <a:t>Record information while talking with the patron and repeat back to the patron to ensure reliability of information gathered</a:t>
            </a:r>
          </a:p>
          <a:p>
            <a:pPr marL="181216" indent="-181216" fontAlgn="t">
              <a:buFont typeface="Arial" pitchFamily="34" charset="0"/>
              <a:buChar char="•"/>
            </a:pPr>
            <a:r>
              <a:rPr lang="en-US" sz="1300" dirty="0"/>
              <a:t>Make changes and cancellations for same-day trips immediately. Make changes and cancelations for future trips when convenient (e.g., at the time of the call).</a:t>
            </a:r>
          </a:p>
          <a:p>
            <a:pPr marL="181216" indent="-181216" fontAlgn="t">
              <a:buFont typeface="Arial" pitchFamily="34" charset="0"/>
              <a:buChar char="•"/>
            </a:pPr>
            <a:r>
              <a:rPr lang="en-US" sz="1300" dirty="0"/>
              <a:t>Use a trip-change form to record changes to make later, after terminating contact with the patron. This improves agency efficiency when experiencing a large number of trip changes</a:t>
            </a:r>
          </a:p>
          <a:p>
            <a:pPr marL="181216" indent="-181216" fontAlgn="t">
              <a:buFont typeface="Arial" pitchFamily="34" charset="0"/>
              <a:buChar char="•"/>
            </a:pPr>
            <a:r>
              <a:rPr lang="en-US" sz="1300" dirty="0"/>
              <a:t>Use a form to record changes to subscription/standing trips that tracks the history of changes. Keep the form in the patron’s file documenting the change request</a:t>
            </a:r>
          </a:p>
          <a:p>
            <a:pPr marL="181216" indent="-181216" fontAlgn="t">
              <a:buFont typeface="Arial" pitchFamily="34" charset="0"/>
              <a:buChar char="•"/>
            </a:pPr>
            <a:r>
              <a:rPr lang="en-US" sz="1300" dirty="0"/>
              <a:t>Use a form to record trip changes or added trip information if your agency requires drivers to record information on paper manifests. Provide the driver with proper instruction regarding the form’s use (e.g., recording, in full, all information requested)</a:t>
            </a:r>
          </a:p>
          <a:p>
            <a:pPr marL="181216" indent="-181216" fontAlgn="t">
              <a:buFont typeface="Arial" pitchFamily="34" charset="0"/>
              <a:buChar char="•"/>
            </a:pPr>
            <a:r>
              <a:rPr lang="en-US" sz="1300" dirty="0"/>
              <a:t>Train dispatchers to dispense trip information in a standard format to facilitate drivers’ use of the standardized format</a:t>
            </a:r>
          </a:p>
          <a:p>
            <a:pPr marL="181216" indent="-181216">
              <a:buFont typeface="Arial" pitchFamily="34" charset="0"/>
              <a:buChar char="•"/>
            </a:pPr>
            <a:r>
              <a:rPr lang="en-US" sz="1300" dirty="0" smtClean="0"/>
              <a:t>and </a:t>
            </a:r>
            <a:r>
              <a:rPr lang="en-US" sz="1300" dirty="0"/>
              <a:t>consistently recording reservations, cancellations, and no-shows should be developed. Staff should be trained and monitored in using them. </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17</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656849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80">
              <a:defRPr/>
            </a:pPr>
            <a:r>
              <a:rPr lang="en-US" sz="1300" i="1" dirty="0"/>
              <a:t>TCRP Synthesis 60</a:t>
            </a:r>
            <a:r>
              <a:rPr lang="en-US" sz="1300" dirty="0"/>
              <a:t> reports that 91 percent of survey respondents said that, for no-shows, “drivers are directed to contact dispatch, either for instructions or to confirm the consumer no-show, before they proceed.” Most are instructed to wait five minutes before contacting dispatch for assistance. Of those agencies requiring dispatch confirmation, 15 percent instruct the driver to leave the vehicle to look for consumers, while 4 percent indicated they leave a door hanger or card. Some 53 percent of respondents indicated that, for no-shows, dispatch would attempt to contact the consumer before instructing the driver to declare the consumer a no-show. </a:t>
            </a:r>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18</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667785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19</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667785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Instructor will introduce</a:t>
            </a:r>
            <a:r>
              <a:rPr lang="en-US" baseline="0" dirty="0" smtClean="0"/>
              <a:t> the learning objectives.  </a:t>
            </a:r>
            <a:r>
              <a:rPr lang="en-US" b="1" baseline="0" dirty="0" smtClean="0"/>
              <a:t>Read slide</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1436040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20</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018822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21</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8660095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746">
              <a:defRPr/>
            </a:pPr>
            <a:r>
              <a:rPr lang="en-US" dirty="0"/>
              <a:t>By reducing the number of no-shows/late cancellations, you might free up a vehicle to provide more passenger trips (increasing productivity) or reduce the vehicle hours needed in service (decreasing service hours). </a:t>
            </a:r>
          </a:p>
          <a:p>
            <a:endParaRPr lang="en-US" dirty="0" smtClean="0"/>
          </a:p>
          <a:p>
            <a:r>
              <a:rPr lang="en-US" dirty="0" smtClean="0"/>
              <a:t>Ask participants</a:t>
            </a:r>
            <a:r>
              <a:rPr lang="en-US" baseline="0" dirty="0" smtClean="0"/>
              <a:t> what they notice on the tables.</a:t>
            </a:r>
          </a:p>
          <a:p>
            <a:endParaRPr lang="en-US" baseline="0" dirty="0" smtClean="0"/>
          </a:p>
          <a:p>
            <a:r>
              <a:rPr lang="en-US" baseline="0" dirty="0" smtClean="0"/>
              <a:t>Ask what is the savings in reducing no-shows per trip. </a:t>
            </a:r>
          </a:p>
          <a:p>
            <a:endParaRPr lang="en-US" baseline="0" dirty="0" smtClean="0"/>
          </a:p>
          <a:p>
            <a:r>
              <a:rPr lang="en-US" baseline="0" dirty="0" smtClean="0"/>
              <a:t>Ask what is the savings per year?</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22</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9935854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shown in Table, reducing no-shows/late cancellations can help you reduce required hours of service. The example shows a best case scenario decreasing service hours. Realistically, a one-to-one savings is unlikely. However the example provides a framework for estimating the financial impact of no-shows. </a:t>
            </a:r>
          </a:p>
        </p:txBody>
      </p:sp>
      <p:sp>
        <p:nvSpPr>
          <p:cNvPr id="7" name="Slide Number Placeholder 6"/>
          <p:cNvSpPr>
            <a:spLocks noGrp="1"/>
          </p:cNvSpPr>
          <p:nvPr>
            <p:ph type="sldNum" sz="quarter" idx="10"/>
          </p:nvPr>
        </p:nvSpPr>
        <p:spPr/>
        <p:txBody>
          <a:bodyPr/>
          <a:lstStyle/>
          <a:p>
            <a:fld id="{9910235D-950C-4711-B7CE-883A6FC392CD}" type="slidenum">
              <a:rPr lang="en-US" smtClean="0"/>
              <a:pPr/>
              <a:t>23</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592359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a:t>What to Remember</a:t>
            </a:r>
          </a:p>
          <a:p>
            <a:r>
              <a:rPr lang="en-US" sz="1300" dirty="0"/>
              <a:t>You can reduce no-shows and late cancellations through positive and negative reinforcement of consumer behavior. By reducing the number of these incidents, you can free up a vehicle to provide more passenger trips (increasing productivity) or reduce the vehicle hours needed in service (decreasing service hours), thereby saving money for your agency. </a:t>
            </a:r>
          </a:p>
          <a:p>
            <a:endParaRPr lang="en-US" sz="1300" dirty="0"/>
          </a:p>
          <a:p>
            <a:r>
              <a:rPr lang="en-US" sz="1300" dirty="0"/>
              <a:t>To redress these problems, you must first construct rules defining exactly what no-shows and late cancellations are, what thresholds result in penalties (e.g., three no-shows in a month), and then enforce penalties for consumers with excessive patterns of breaking those rules. To better track reasons for wasted trips, create procedures and forms for accurately and consistently recording reservations, cancellations, and no-shows and train staff in how to use them. By tracking no-shows and late cancellations by category, your staff can target specific improvements for each category. By analyzing no-shows from multiple perspectives, you can even begin forecasting when no-shows are more likely. </a:t>
            </a:r>
          </a:p>
          <a:p>
            <a:r>
              <a:rPr lang="en-US" sz="1300" dirty="0"/>
              <a:t>Create reports from tracked information that sort no-shows in various ways to identify contributing factors causing the problems and where you might focus your efforts for improvement. Other strategies for reducing no-shows and late cancellations include consistent monitoring through performance measurement and assessment, as well as deliberate, fair enforcement of policies. </a:t>
            </a:r>
          </a:p>
          <a:p>
            <a:endParaRPr lang="en-US" sz="1300" dirty="0"/>
          </a:p>
          <a:p>
            <a:r>
              <a:rPr lang="en-US" sz="1300" dirty="0"/>
              <a:t>Remember, it’s not always the consumer’s fault; dispatchers and reservationists make errors. To protect consumers, include a method in your policies and procedures for tracking the reason for the missed trip, as well as a process for consumer appeal. To minimize agency costs from no-shows and late cancellations, consider a system for calling consumers who exhibit a pattern of no-show behavior. For example, call to remind consumers about Monday trips if Mondays have the highest no-show rate. </a:t>
            </a:r>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24</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4388459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Instructor will introduce</a:t>
            </a:r>
            <a:r>
              <a:rPr lang="en-US" baseline="0" dirty="0" smtClean="0"/>
              <a:t> the learning objectives.  </a:t>
            </a:r>
            <a:r>
              <a:rPr lang="en-US" b="1" baseline="0" dirty="0" smtClean="0"/>
              <a:t>Read slide</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25</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1436040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26</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2904088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3</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633639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 the questions on the slide.</a:t>
            </a:r>
            <a:r>
              <a:rPr lang="en-US" baseline="0" dirty="0" smtClean="0"/>
              <a:t> </a:t>
            </a:r>
            <a:r>
              <a:rPr lang="en-US" b="1" baseline="0" dirty="0" smtClean="0"/>
              <a:t>Wait for responses.</a:t>
            </a:r>
          </a:p>
          <a:p>
            <a:endParaRPr lang="en-US" baseline="0" dirty="0" smtClean="0"/>
          </a:p>
          <a:p>
            <a:r>
              <a:rPr lang="en-US" baseline="0" dirty="0" smtClean="0"/>
              <a:t>The following slides provide answers to these questions.</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4</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300320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rPr>
              <a:t>First, the instructor should ask the participants what factors cause no-shows and cancelations.</a:t>
            </a:r>
          </a:p>
          <a:p>
            <a:r>
              <a:rPr lang="en-US" dirty="0" smtClean="0">
                <a:solidFill>
                  <a:schemeClr val="tx1"/>
                </a:solidFill>
              </a:rPr>
              <a:t/>
            </a:r>
            <a:br>
              <a:rPr lang="en-US" dirty="0" smtClean="0">
                <a:solidFill>
                  <a:schemeClr val="tx1"/>
                </a:solidFill>
              </a:rPr>
            </a:br>
            <a:r>
              <a:rPr lang="en-US" dirty="0" smtClean="0">
                <a:solidFill>
                  <a:schemeClr val="tx1"/>
                </a:solidFill>
              </a:rPr>
              <a:t>Record the list on a flip chart. After the participants list factors, show this table.</a:t>
            </a:r>
          </a:p>
          <a:p>
            <a:endParaRPr lang="en-US" dirty="0" smtClean="0">
              <a:solidFill>
                <a:schemeClr val="tx1"/>
              </a:solidFill>
            </a:endParaRPr>
          </a:p>
          <a:p>
            <a:r>
              <a:rPr lang="en-US" dirty="0" smtClean="0">
                <a:solidFill>
                  <a:schemeClr val="tx1"/>
                </a:solidFill>
              </a:rPr>
              <a:t>The table shows</a:t>
            </a:r>
            <a:r>
              <a:rPr lang="en-US" baseline="0" dirty="0" smtClean="0">
                <a:solidFill>
                  <a:schemeClr val="tx1"/>
                </a:solidFill>
              </a:rPr>
              <a:t> the driving factors. Compare the participants list to the table.</a:t>
            </a:r>
            <a:endParaRPr lang="en-US" dirty="0">
              <a:solidFill>
                <a:schemeClr val="tx1"/>
              </a:solidFill>
            </a:endParaRPr>
          </a:p>
        </p:txBody>
      </p:sp>
      <p:sp>
        <p:nvSpPr>
          <p:cNvPr id="7" name="Slide Number Placeholder 6"/>
          <p:cNvSpPr>
            <a:spLocks noGrp="1"/>
          </p:cNvSpPr>
          <p:nvPr>
            <p:ph type="sldNum" sz="quarter" idx="10"/>
          </p:nvPr>
        </p:nvSpPr>
        <p:spPr/>
        <p:txBody>
          <a:bodyPr/>
          <a:lstStyle/>
          <a:p>
            <a:fld id="{9910235D-950C-4711-B7CE-883A6FC392CD}" type="slidenum">
              <a:rPr lang="en-US" smtClean="0"/>
              <a:pPr/>
              <a:t>5</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4118792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the participants to think</a:t>
            </a:r>
            <a:r>
              <a:rPr lang="en-US" baseline="0" dirty="0" smtClean="0"/>
              <a:t> about why managing no-shows and late cancellations matter.</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6</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3026380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the impact of no-shows to productivity and to cost.</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7</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4097323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the significance</a:t>
            </a:r>
            <a:r>
              <a:rPr lang="en-US" baseline="0" dirty="0" smtClean="0"/>
              <a:t> to the operating budget as well as to service quality. Note: decrease was as a percentage of total trips.</a:t>
            </a:r>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8</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706676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80"/>
            <a:r>
              <a:rPr lang="en-US" sz="1300" dirty="0"/>
              <a:t>The transit industry has no one way to manage no-shows and late cancellations, but you can reduce them through positive and negative reinforcement of consumer behavior. To that end, policies can be put in place.  Let’s talk about key elements to include in a no-show and late cancellation policy.</a:t>
            </a:r>
          </a:p>
          <a:p>
            <a:endParaRPr lang="en-US" dirty="0"/>
          </a:p>
        </p:txBody>
      </p:sp>
      <p:sp>
        <p:nvSpPr>
          <p:cNvPr id="7" name="Slide Number Placeholder 6"/>
          <p:cNvSpPr>
            <a:spLocks noGrp="1"/>
          </p:cNvSpPr>
          <p:nvPr>
            <p:ph type="sldNum" sz="quarter" idx="10"/>
          </p:nvPr>
        </p:nvSpPr>
        <p:spPr/>
        <p:txBody>
          <a:bodyPr/>
          <a:lstStyle/>
          <a:p>
            <a:fld id="{9910235D-950C-4711-B7CE-883A6FC392CD}" type="slidenum">
              <a:rPr lang="en-US" smtClean="0"/>
              <a:pPr/>
              <a:t>9</a:t>
            </a:fld>
            <a:endParaRPr lang="en-US" dirty="0"/>
          </a:p>
        </p:txBody>
      </p:sp>
      <p:sp>
        <p:nvSpPr>
          <p:cNvPr id="8" name="Date Placeholder 7"/>
          <p:cNvSpPr>
            <a:spLocks noGrp="1"/>
          </p:cNvSpPr>
          <p:nvPr>
            <p:ph type="dt" idx="11"/>
          </p:nvPr>
        </p:nvSpPr>
        <p:spPr/>
        <p:txBody>
          <a:bodyPr/>
          <a:lstStyle/>
          <a:p>
            <a:endParaRPr lang="en-US" dirty="0"/>
          </a:p>
        </p:txBody>
      </p:sp>
    </p:spTree>
    <p:extLst>
      <p:ext uri="{BB962C8B-B14F-4D97-AF65-F5344CB8AC3E}">
        <p14:creationId xmlns:p14="http://schemas.microsoft.com/office/powerpoint/2010/main" xmlns="" val="1710283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470025"/>
          </a:xfrm>
        </p:spPr>
        <p:txBody>
          <a:bodyPr/>
          <a:lstStyle>
            <a:lvl1pPr>
              <a:defRPr baseline="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7" name="Slide Number Placeholder 6"/>
          <p:cNvSpPr>
            <a:spLocks noGrp="1"/>
          </p:cNvSpPr>
          <p:nvPr>
            <p:ph type="sldNum" sz="quarter" idx="12"/>
          </p:nvPr>
        </p:nvSpPr>
        <p:spPr>
          <a:xfrm>
            <a:off x="6553200" y="6324600"/>
            <a:ext cx="2133600" cy="533400"/>
          </a:xfrm>
        </p:spPr>
        <p:txBody>
          <a:bodyPr vert="horz" lIns="91440" tIns="45720" rIns="91440" bIns="45720" rtlCol="0" anchor="ctr"/>
          <a:lstStyle>
            <a:lvl1pPr>
              <a:defRPr lang="en-US" smtClean="0"/>
            </a:lvl1pPr>
          </a:lstStyle>
          <a:p>
            <a:fld id="{E9BA2D4E-E0F4-4F40-B574-EF3D4A260660}"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dirty="0" smtClean="0"/>
              <a:t>Session 3: Contracting</a:t>
            </a:r>
            <a:endParaRPr lang="en-US" dirty="0"/>
          </a:p>
        </p:txBody>
      </p:sp>
      <p:sp>
        <p:nvSpPr>
          <p:cNvPr id="9" name="Slide Number Placeholder 8"/>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dirty="0" smtClean="0"/>
              <a:t>Session 3: Contracting</a:t>
            </a:r>
            <a:endParaRPr lang="en-US" dirty="0"/>
          </a:p>
        </p:txBody>
      </p:sp>
      <p:sp>
        <p:nvSpPr>
          <p:cNvPr id="5" name="Slide Number Placeholder 4"/>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dirty="0" smtClean="0"/>
              <a:t>Session 3: Contracting</a:t>
            </a:r>
            <a:endParaRPr lang="en-US" dirty="0"/>
          </a:p>
        </p:txBody>
      </p:sp>
      <p:sp>
        <p:nvSpPr>
          <p:cNvPr id="4" name="Slide Number Placeholder 3"/>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kern="0" baseline="0"/>
            </a:lvl1pPr>
            <a:lvl2pPr>
              <a:defRPr kern="0" baseline="0"/>
            </a:lvl2pPr>
            <a:lvl3pPr>
              <a:defRPr kern="0" baseline="0"/>
            </a:lvl3pPr>
            <a:lvl4pPr>
              <a:defRPr kern="0" baseline="0"/>
            </a:lvl4pPr>
            <a:lvl5pPr>
              <a:defRPr kern="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p>
            <a:fld id="{96BF065A-A182-413F-9B1E-FECC717C15C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9" name="Slide Number Placeholder 8"/>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solidFill>
                  <a:srgbClr val="2F5CB7"/>
                </a:solidFill>
              </a:defRPr>
            </a:lvl1pPr>
          </a:lstStyle>
          <a:p>
            <a:r>
              <a:rPr lang="en-US" dirty="0" smtClean="0"/>
              <a:t>Session 3: Contracting</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E9BA2D4E-E0F4-4F40-B574-EF3D4A26066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p:nvSpPr>
        <p:spPr>
          <a:xfrm>
            <a:off x="0" y="6324600"/>
            <a:ext cx="9144000" cy="533400"/>
          </a:xfrm>
          <a:prstGeom prst="rect">
            <a:avLst/>
          </a:prstGeom>
          <a:gradFill flip="none" rotWithShape="1">
            <a:gsLst>
              <a:gs pos="0">
                <a:srgbClr val="002060"/>
              </a:gs>
              <a:gs pos="39999">
                <a:srgbClr val="85C2FF"/>
              </a:gs>
              <a:gs pos="70000">
                <a:srgbClr val="C4D6EB"/>
              </a:gs>
              <a:gs pos="100000">
                <a:srgbClr val="FFEBFA"/>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Arial" pitchFamily="34" charset="0"/>
              <a:cs typeface="Arial" pitchFamily="34" charset="0"/>
            </a:endParaRPr>
          </a:p>
        </p:txBody>
      </p:sp>
      <p:sp>
        <p:nvSpPr>
          <p:cNvPr id="2" name="Title Placeholder 1"/>
          <p:cNvSpPr>
            <a:spLocks noGrp="1"/>
          </p:cNvSpPr>
          <p:nvPr>
            <p:ph type="title"/>
          </p:nvPr>
        </p:nvSpPr>
        <p:spPr>
          <a:xfrm>
            <a:off x="533400" y="152400"/>
            <a:ext cx="8153400" cy="1265238"/>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495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3124200" y="6324600"/>
            <a:ext cx="2895600" cy="533399"/>
          </a:xfrm>
          <a:prstGeom prst="rect">
            <a:avLst/>
          </a:prstGeom>
        </p:spPr>
        <p:txBody>
          <a:bodyPr vert="horz" lIns="91440" tIns="45720" rIns="91440" bIns="45720" rtlCol="0" anchor="ctr"/>
          <a:lstStyle>
            <a:lvl1pPr algn="ctr">
              <a:defRPr sz="1200" b="1" i="1">
                <a:solidFill>
                  <a:srgbClr val="2F5CB7"/>
                </a:solidFill>
              </a:defRPr>
            </a:lvl1pPr>
          </a:lstStyle>
          <a:p>
            <a:r>
              <a:rPr lang="en-US" dirty="0" smtClean="0"/>
              <a:t>Session 3: Contracting</a:t>
            </a:r>
            <a:endParaRPr lang="en-US" dirty="0"/>
          </a:p>
        </p:txBody>
      </p:sp>
      <p:sp>
        <p:nvSpPr>
          <p:cNvPr id="24" name="Rectangle 23"/>
          <p:cNvSpPr/>
          <p:nvPr/>
        </p:nvSpPr>
        <p:spPr>
          <a:xfrm>
            <a:off x="0" y="0"/>
            <a:ext cx="9144000" cy="6858000"/>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228600" y="6324600"/>
            <a:ext cx="1600200" cy="533400"/>
          </a:xfrm>
          <a:prstGeom prst="rect">
            <a:avLst/>
          </a:prstGeom>
          <a:effectLst>
            <a:outerShdw blurRad="50800" dist="38100" dir="10800000" algn="r" rotWithShape="0">
              <a:prstClr val="black">
                <a:alpha val="67000"/>
              </a:prstClr>
            </a:outerShdw>
          </a:effectLst>
        </p:spPr>
      </p:pic>
      <p:sp>
        <p:nvSpPr>
          <p:cNvPr id="14" name="Oval 13"/>
          <p:cNvSpPr/>
          <p:nvPr/>
        </p:nvSpPr>
        <p:spPr>
          <a:xfrm>
            <a:off x="8482584" y="6437376"/>
            <a:ext cx="320040" cy="3200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382000" y="6324600"/>
            <a:ext cx="533400" cy="533400"/>
          </a:xfrm>
          <a:prstGeom prst="rect">
            <a:avLst/>
          </a:prstGeom>
        </p:spPr>
        <p:txBody>
          <a:bodyPr vert="horz" lIns="91440" tIns="45720" rIns="91440" bIns="45720" rtlCol="0" anchor="ctr"/>
          <a:lstStyle>
            <a:lvl1pPr algn="ctr">
              <a:defRPr sz="1200">
                <a:solidFill>
                  <a:schemeClr val="bg1"/>
                </a:solidFill>
              </a:defRPr>
            </a:lvl1pPr>
          </a:lstStyle>
          <a:p>
            <a:fld id="{E9BA2D4E-E0F4-4F40-B574-EF3D4A260660}" type="slidenum">
              <a:rPr lang="en-US" smtClean="0"/>
              <a:pPr/>
              <a:t>‹#›</a:t>
            </a:fld>
            <a:endParaRPr lang="en-US" dirty="0"/>
          </a:p>
        </p:txBody>
      </p:sp>
      <p:cxnSp>
        <p:nvCxnSpPr>
          <p:cNvPr id="26" name="Straight Connector 25"/>
          <p:cNvCxnSpPr>
            <a:endCxn id="14" idx="3"/>
          </p:cNvCxnSpPr>
          <p:nvPr/>
        </p:nvCxnSpPr>
        <p:spPr>
          <a:xfrm>
            <a:off x="1977003" y="6710547"/>
            <a:ext cx="6552450" cy="0"/>
          </a:xfrm>
          <a:prstGeom prst="line">
            <a:avLst/>
          </a:prstGeom>
          <a:ln w="38100">
            <a:gradFill flip="none" rotWithShape="1">
              <a:gsLst>
                <a:gs pos="60000">
                  <a:srgbClr val="FF767D"/>
                </a:gs>
                <a:gs pos="0">
                  <a:srgbClr val="FF0000"/>
                </a:gs>
                <a:gs pos="100000">
                  <a:srgbClr val="FFEBFA">
                    <a:alpha val="0"/>
                  </a:srgbClr>
                </a:gs>
              </a:gsLst>
              <a:lin ang="10800000" scaled="1"/>
              <a:tileRect/>
            </a:gradFill>
            <a:prstDash val="sysDot"/>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52400" y="152400"/>
            <a:ext cx="304800" cy="457200"/>
          </a:xfrm>
          <a:prstGeom prst="rect">
            <a:avLst/>
          </a:prstGeom>
          <a:solidFill>
            <a:srgbClr val="2F5C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52400" y="685800"/>
            <a:ext cx="304800" cy="762000"/>
          </a:xfrm>
          <a:prstGeom prst="rect">
            <a:avLst/>
          </a:prstGeom>
          <a:gradFill flip="none" rotWithShape="1">
            <a:gsLst>
              <a:gs pos="0">
                <a:srgbClr val="2F5CB7">
                  <a:tint val="66000"/>
                  <a:satMod val="160000"/>
                </a:srgbClr>
              </a:gs>
              <a:gs pos="50000">
                <a:srgbClr val="2F5CB7">
                  <a:tint val="44500"/>
                  <a:satMod val="160000"/>
                </a:srgbClr>
              </a:gs>
              <a:gs pos="100000">
                <a:srgbClr val="2F5CB7">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19447E"/>
        </a:buClr>
        <a:buSzPct val="125000"/>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5C0024"/>
        </a:buClr>
        <a:buSzPct val="125000"/>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678250"/>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5C0024"/>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4B899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Session 3: Contracting</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BF065A-A182-413F-9B1E-FECC717C15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j-brooks@ttimail.tamu.edu"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xmlns="" val="0"/>
              </a:ext>
            </a:extLst>
          </a:blip>
          <a:stretch>
            <a:fillRect/>
          </a:stretch>
        </p:blipFill>
        <p:spPr>
          <a:xfrm>
            <a:off x="914400" y="457200"/>
            <a:ext cx="7391400" cy="5660390"/>
          </a:xfrm>
          <a:prstGeom prst="rect">
            <a:avLst/>
          </a:prstGeom>
          <a:effectLst/>
        </p:spPr>
      </p:pic>
      <p:sp>
        <p:nvSpPr>
          <p:cNvPr id="2" name="Title 1"/>
          <p:cNvSpPr>
            <a:spLocks noGrp="1"/>
          </p:cNvSpPr>
          <p:nvPr>
            <p:ph type="ctrTitle"/>
          </p:nvPr>
        </p:nvSpPr>
        <p:spPr>
          <a:xfrm>
            <a:off x="723900" y="228600"/>
            <a:ext cx="7772400" cy="1470025"/>
          </a:xfrm>
          <a:solidFill>
            <a:schemeClr val="bg1"/>
          </a:solidFill>
        </p:spPr>
        <p:txBody>
          <a:bodyPr/>
          <a:lstStyle/>
          <a:p>
            <a:r>
              <a:rPr lang="en-US" b="1" dirty="0" smtClean="0"/>
              <a:t>Minimizing No-Shows and</a:t>
            </a:r>
            <a:br>
              <a:rPr lang="en-US" b="1" dirty="0" smtClean="0"/>
            </a:br>
            <a:r>
              <a:rPr lang="en-US" b="1" dirty="0" smtClean="0"/>
              <a:t>Late Cancellations</a:t>
            </a:r>
            <a:endParaRPr lang="en-US" b="1"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a:t>
            </a:fld>
            <a:endParaRPr lang="en-US" dirty="0"/>
          </a:p>
        </p:txBody>
      </p:sp>
    </p:spTree>
    <p:extLst>
      <p:ext uri="{BB962C8B-B14F-4D97-AF65-F5344CB8AC3E}">
        <p14:creationId xmlns:p14="http://schemas.microsoft.com/office/powerpoint/2010/main" xmlns="" val="26184074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Policy - Key Items to Include</a:t>
            </a:r>
            <a:endParaRPr lang="en-US" dirty="0"/>
          </a:p>
        </p:txBody>
      </p:sp>
      <p:sp>
        <p:nvSpPr>
          <p:cNvPr id="3" name="Content Placeholder 2"/>
          <p:cNvSpPr>
            <a:spLocks noGrp="1"/>
          </p:cNvSpPr>
          <p:nvPr>
            <p:ph idx="1"/>
          </p:nvPr>
        </p:nvSpPr>
        <p:spPr>
          <a:xfrm>
            <a:off x="457200" y="1600200"/>
            <a:ext cx="8382000" cy="4525963"/>
          </a:xfrm>
        </p:spPr>
        <p:txBody>
          <a:bodyPr/>
          <a:lstStyle/>
          <a:p>
            <a:pPr lvl="0"/>
            <a:r>
              <a:rPr lang="en-US" dirty="0" smtClean="0"/>
              <a:t>Define no-shows </a:t>
            </a:r>
            <a:r>
              <a:rPr lang="en-US" dirty="0"/>
              <a:t>and late </a:t>
            </a:r>
            <a:r>
              <a:rPr lang="en-US" dirty="0" smtClean="0"/>
              <a:t>cancellations</a:t>
            </a:r>
            <a:endParaRPr lang="en-US" dirty="0"/>
          </a:p>
          <a:p>
            <a:pPr lvl="0"/>
            <a:r>
              <a:rPr lang="en-US" dirty="0" smtClean="0"/>
              <a:t>Determine a </a:t>
            </a:r>
            <a:r>
              <a:rPr lang="en-US" dirty="0"/>
              <a:t>value for “the number of excessive events” </a:t>
            </a:r>
            <a:r>
              <a:rPr lang="en-US" dirty="0" smtClean="0"/>
              <a:t>when consequences apply</a:t>
            </a:r>
          </a:p>
          <a:p>
            <a:pPr lvl="1"/>
            <a:r>
              <a:rPr lang="en-US" dirty="0" smtClean="0"/>
              <a:t>Can you give examples?</a:t>
            </a:r>
            <a:endParaRPr lang="en-US" dirty="0"/>
          </a:p>
          <a:p>
            <a:pPr lvl="0"/>
            <a:r>
              <a:rPr lang="en-US" dirty="0" smtClean="0"/>
              <a:t>Establish penalties </a:t>
            </a:r>
            <a:r>
              <a:rPr lang="en-US" dirty="0"/>
              <a:t>for consumers with excessive patterns of no-shows and late </a:t>
            </a:r>
            <a:r>
              <a:rPr lang="en-US" dirty="0" smtClean="0"/>
              <a:t>cancellations</a:t>
            </a:r>
          </a:p>
          <a:p>
            <a:pPr lvl="1"/>
            <a:r>
              <a:rPr lang="en-US" dirty="0" smtClean="0"/>
              <a:t>Can you give examples?</a:t>
            </a:r>
          </a:p>
          <a:p>
            <a:pPr lvl="0"/>
            <a:endParaRPr lang="en-US" dirty="0"/>
          </a:p>
          <a:p>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10</a:t>
            </a:fld>
            <a:endParaRPr lang="en-US" dirty="0"/>
          </a:p>
        </p:txBody>
      </p:sp>
    </p:spTree>
    <p:extLst>
      <p:ext uri="{BB962C8B-B14F-4D97-AF65-F5344CB8AC3E}">
        <p14:creationId xmlns:p14="http://schemas.microsoft.com/office/powerpoint/2010/main" xmlns="" val="499705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Specific Considerations</a:t>
            </a:r>
            <a:endParaRPr lang="en-US" dirty="0"/>
          </a:p>
        </p:txBody>
      </p:sp>
      <p:sp>
        <p:nvSpPr>
          <p:cNvPr id="3" name="Content Placeholder 2"/>
          <p:cNvSpPr>
            <a:spLocks noGrp="1"/>
          </p:cNvSpPr>
          <p:nvPr>
            <p:ph idx="1"/>
          </p:nvPr>
        </p:nvSpPr>
        <p:spPr>
          <a:xfrm>
            <a:off x="457200" y="1371600"/>
            <a:ext cx="8229600" cy="4876800"/>
          </a:xfrm>
        </p:spPr>
        <p:txBody>
          <a:bodyPr>
            <a:normAutofit fontScale="92500" lnSpcReduction="10000"/>
          </a:bodyPr>
          <a:lstStyle/>
          <a:p>
            <a:pPr lvl="0"/>
            <a:r>
              <a:rPr lang="en-US" dirty="0" smtClean="0"/>
              <a:t>Specify threshold before pick-up consumer </a:t>
            </a:r>
            <a:r>
              <a:rPr lang="en-US" dirty="0"/>
              <a:t>must call to cancel or be labeled a “late </a:t>
            </a:r>
            <a:r>
              <a:rPr lang="en-US" dirty="0" smtClean="0"/>
              <a:t>cancellation”</a:t>
            </a:r>
            <a:endParaRPr lang="en-US" dirty="0"/>
          </a:p>
          <a:p>
            <a:r>
              <a:rPr lang="en-US" dirty="0"/>
              <a:t>Let patron know that agency is tracking </a:t>
            </a:r>
            <a:r>
              <a:rPr lang="en-US" dirty="0" smtClean="0"/>
              <a:t>no-shows and late cancellations</a:t>
            </a:r>
            <a:endParaRPr lang="en-US" dirty="0"/>
          </a:p>
          <a:p>
            <a:pPr lvl="0"/>
            <a:r>
              <a:rPr lang="en-US" dirty="0" smtClean="0"/>
              <a:t>Set </a:t>
            </a:r>
            <a:r>
              <a:rPr lang="en-US" dirty="0"/>
              <a:t>threshold for the number of allowable </a:t>
            </a:r>
            <a:r>
              <a:rPr lang="en-US" dirty="0" smtClean="0"/>
              <a:t/>
            </a:r>
            <a:br>
              <a:rPr lang="en-US" dirty="0" smtClean="0"/>
            </a:br>
            <a:r>
              <a:rPr lang="en-US" dirty="0" smtClean="0"/>
              <a:t>no-shows </a:t>
            </a:r>
            <a:r>
              <a:rPr lang="en-US" dirty="0"/>
              <a:t>and late </a:t>
            </a:r>
            <a:r>
              <a:rPr lang="en-US" dirty="0" smtClean="0"/>
              <a:t>cancellations</a:t>
            </a:r>
            <a:endParaRPr lang="en-US" dirty="0"/>
          </a:p>
          <a:p>
            <a:r>
              <a:rPr lang="en-US" dirty="0" smtClean="0"/>
              <a:t>Call before </a:t>
            </a:r>
            <a:r>
              <a:rPr lang="en-US" dirty="0"/>
              <a:t>infractions reach the penalty </a:t>
            </a:r>
            <a:r>
              <a:rPr lang="en-US" dirty="0" smtClean="0"/>
              <a:t>threshold </a:t>
            </a:r>
            <a:r>
              <a:rPr lang="en-US" dirty="0"/>
              <a:t>to remind </a:t>
            </a:r>
            <a:r>
              <a:rPr lang="en-US" dirty="0" smtClean="0"/>
              <a:t>of </a:t>
            </a:r>
            <a:r>
              <a:rPr lang="en-US" dirty="0"/>
              <a:t>the </a:t>
            </a:r>
            <a:r>
              <a:rPr lang="en-US" dirty="0" smtClean="0"/>
              <a:t>policy </a:t>
            </a:r>
            <a:endParaRPr lang="en-US" dirty="0"/>
          </a:p>
          <a:p>
            <a:pPr lvl="0"/>
            <a:r>
              <a:rPr lang="en-US" dirty="0" smtClean="0"/>
              <a:t>Establish </a:t>
            </a:r>
            <a:r>
              <a:rPr lang="en-US" dirty="0"/>
              <a:t>progressive disciplinary policy for repeat </a:t>
            </a:r>
            <a:r>
              <a:rPr lang="en-US" dirty="0" smtClean="0"/>
              <a:t>offenders</a:t>
            </a:r>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11</a:t>
            </a:fld>
            <a:endParaRPr lang="en-US" dirty="0"/>
          </a:p>
        </p:txBody>
      </p:sp>
    </p:spTree>
    <p:extLst>
      <p:ext uri="{BB962C8B-B14F-4D97-AF65-F5344CB8AC3E}">
        <p14:creationId xmlns:p14="http://schemas.microsoft.com/office/powerpoint/2010/main" xmlns="" val="4014413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Policy Considerations to Encourage On-Time Behavior</a:t>
            </a:r>
            <a:endParaRPr lang="en-US" dirty="0"/>
          </a:p>
        </p:txBody>
      </p:sp>
      <p:sp>
        <p:nvSpPr>
          <p:cNvPr id="3" name="Content Placeholder 2"/>
          <p:cNvSpPr>
            <a:spLocks noGrp="1"/>
          </p:cNvSpPr>
          <p:nvPr>
            <p:ph idx="1"/>
          </p:nvPr>
        </p:nvSpPr>
        <p:spPr>
          <a:xfrm>
            <a:off x="457200" y="1600200"/>
            <a:ext cx="8382000" cy="4495800"/>
          </a:xfrm>
        </p:spPr>
        <p:txBody>
          <a:bodyPr>
            <a:noAutofit/>
          </a:bodyPr>
          <a:lstStyle/>
          <a:p>
            <a:pPr lvl="0"/>
            <a:r>
              <a:rPr lang="en-US" sz="3000" dirty="0" smtClean="0"/>
              <a:t>Fine </a:t>
            </a:r>
            <a:r>
              <a:rPr lang="en-US" sz="3000" dirty="0"/>
              <a:t>or </a:t>
            </a:r>
            <a:r>
              <a:rPr lang="en-US" sz="3000" dirty="0" smtClean="0"/>
              <a:t>charge </a:t>
            </a:r>
            <a:r>
              <a:rPr lang="en-US" sz="3000" dirty="0"/>
              <a:t>for </a:t>
            </a:r>
            <a:r>
              <a:rPr lang="en-US" sz="3000" dirty="0" smtClean="0"/>
              <a:t>no-shows/late cancellations</a:t>
            </a:r>
            <a:endParaRPr lang="en-US" sz="3000" dirty="0"/>
          </a:p>
          <a:p>
            <a:pPr lvl="0"/>
            <a:r>
              <a:rPr lang="en-US" sz="3000" dirty="0"/>
              <a:t>Rewarding responsible </a:t>
            </a:r>
            <a:r>
              <a:rPr lang="en-US" sz="3000" dirty="0" smtClean="0"/>
              <a:t>patrons with </a:t>
            </a:r>
            <a:r>
              <a:rPr lang="en-US" sz="3000" dirty="0"/>
              <a:t>a free trip or other </a:t>
            </a:r>
            <a:r>
              <a:rPr lang="en-US" sz="3000" dirty="0" smtClean="0"/>
              <a:t>reward</a:t>
            </a:r>
            <a:endParaRPr lang="en-US" sz="3000" dirty="0"/>
          </a:p>
          <a:p>
            <a:pPr lvl="0"/>
            <a:r>
              <a:rPr lang="en-US" sz="3000" dirty="0" smtClean="0"/>
              <a:t>Require patrons </a:t>
            </a:r>
            <a:r>
              <a:rPr lang="en-US" sz="3000" dirty="0"/>
              <a:t>with a history of no-shows or late cancellations to confirm their trips with </a:t>
            </a:r>
            <a:r>
              <a:rPr lang="en-US" sz="3000" dirty="0" smtClean="0"/>
              <a:t>dispatch</a:t>
            </a:r>
            <a:endParaRPr lang="en-US" sz="3000" dirty="0"/>
          </a:p>
          <a:p>
            <a:pPr lvl="0"/>
            <a:r>
              <a:rPr lang="en-US" sz="3000" dirty="0" smtClean="0"/>
              <a:t>Contact patrons </a:t>
            </a:r>
            <a:r>
              <a:rPr lang="en-US" sz="3000" dirty="0"/>
              <a:t>with </a:t>
            </a:r>
            <a:r>
              <a:rPr lang="en-US" sz="3000" dirty="0" smtClean="0"/>
              <a:t>problematic </a:t>
            </a:r>
            <a:r>
              <a:rPr lang="en-US" sz="3000" dirty="0"/>
              <a:t>history </a:t>
            </a:r>
            <a:r>
              <a:rPr lang="en-US" sz="3000" dirty="0" smtClean="0"/>
              <a:t>a day prior to a trip to confirm</a:t>
            </a:r>
            <a:endParaRPr lang="en-US" sz="3000"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12</a:t>
            </a:fld>
            <a:endParaRPr lang="en-US" dirty="0"/>
          </a:p>
        </p:txBody>
      </p:sp>
    </p:spTree>
    <p:extLst>
      <p:ext uri="{BB962C8B-B14F-4D97-AF65-F5344CB8AC3E}">
        <p14:creationId xmlns:p14="http://schemas.microsoft.com/office/powerpoint/2010/main" xmlns="" val="1293593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One Right Answer</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1931877059"/>
              </p:ext>
            </p:extLst>
          </p:nvPr>
        </p:nvGraphicFramePr>
        <p:xfrm>
          <a:off x="457200" y="1559296"/>
          <a:ext cx="8305800" cy="4383246"/>
        </p:xfrm>
        <a:graphic>
          <a:graphicData uri="http://schemas.openxmlformats.org/drawingml/2006/table">
            <a:tbl>
              <a:tblPr firstRow="1" firstCol="1" bandRow="1">
                <a:tableStyleId>{5C22544A-7EE6-4342-B048-85BDC9FD1C3A}</a:tableStyleId>
              </a:tblPr>
              <a:tblGrid>
                <a:gridCol w="2308035"/>
                <a:gridCol w="1999255"/>
                <a:gridCol w="1999255"/>
                <a:gridCol w="1999255"/>
              </a:tblGrid>
              <a:tr h="1295400">
                <a:tc>
                  <a:txBody>
                    <a:bodyPr/>
                    <a:lstStyle/>
                    <a:p>
                      <a:pPr marL="0" marR="0" algn="ctr">
                        <a:lnSpc>
                          <a:spcPct val="100000"/>
                        </a:lnSpc>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2800" b="1" kern="1200" dirty="0">
                          <a:solidFill>
                            <a:srgbClr val="002060"/>
                          </a:solidFill>
                          <a:effectLst/>
                          <a:latin typeface="+mn-lt"/>
                          <a:ea typeface="+mn-ea"/>
                          <a:cs typeface="+mn-cs"/>
                        </a:rPr>
                        <a:t>Consumer Behavior</a:t>
                      </a:r>
                    </a:p>
                  </a:txBody>
                  <a:tcPr marL="68580" marR="68580" marT="0" marB="0" anchor="ctr"/>
                </a:tc>
                <a:tc>
                  <a:txBody>
                    <a:bodyPr/>
                    <a:lstStyle/>
                    <a:p>
                      <a:pPr marL="0" marR="0" algn="ctr">
                        <a:lnSpc>
                          <a:spcPct val="100000"/>
                        </a:lnSpc>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2800" b="1" kern="1200" dirty="0">
                          <a:solidFill>
                            <a:srgbClr val="002060"/>
                          </a:solidFill>
                          <a:effectLst/>
                          <a:latin typeface="+mn-lt"/>
                          <a:ea typeface="+mn-ea"/>
                          <a:cs typeface="+mn-cs"/>
                        </a:rPr>
                        <a:t>Include Suspensions</a:t>
                      </a:r>
                    </a:p>
                  </a:txBody>
                  <a:tcPr marL="68580" marR="68580" marT="0" marB="0" anchor="ctr"/>
                </a:tc>
                <a:tc>
                  <a:txBody>
                    <a:bodyPr/>
                    <a:lstStyle/>
                    <a:p>
                      <a:pPr marL="0" marR="0" algn="ctr">
                        <a:lnSpc>
                          <a:spcPct val="100000"/>
                        </a:lnSpc>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2800" b="1" kern="1200" dirty="0">
                          <a:solidFill>
                            <a:srgbClr val="002060"/>
                          </a:solidFill>
                          <a:effectLst/>
                          <a:latin typeface="+mn-lt"/>
                          <a:ea typeface="+mn-ea"/>
                          <a:cs typeface="+mn-cs"/>
                        </a:rPr>
                        <a:t>Include Fines</a:t>
                      </a:r>
                    </a:p>
                  </a:txBody>
                  <a:tcPr marL="68580" marR="68580" marT="0" marB="0" anchor="ctr"/>
                </a:tc>
                <a:tc>
                  <a:txBody>
                    <a:bodyPr/>
                    <a:lstStyle/>
                    <a:p>
                      <a:pPr marL="0" marR="0" algn="ctr">
                        <a:lnSpc>
                          <a:spcPct val="100000"/>
                        </a:lnSpc>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2800" b="1" kern="1200" dirty="0">
                          <a:solidFill>
                            <a:srgbClr val="002060"/>
                          </a:solidFill>
                          <a:effectLst/>
                          <a:latin typeface="+mn-lt"/>
                          <a:ea typeface="+mn-ea"/>
                          <a:cs typeface="+mn-cs"/>
                        </a:rPr>
                        <a:t>No Fines or Suspensions</a:t>
                      </a:r>
                    </a:p>
                  </a:txBody>
                  <a:tcPr marL="68580" marR="68580" marT="0" marB="0" anchor="ctr"/>
                </a:tc>
              </a:tr>
              <a:tr h="1543923">
                <a:tc>
                  <a:txBody>
                    <a:bodyPr/>
                    <a:lstStyle/>
                    <a:p>
                      <a:pPr marL="0" marR="0">
                        <a:lnSpc>
                          <a:spcPct val="100000"/>
                        </a:lnSpc>
                        <a:spcBef>
                          <a:spcPts val="0"/>
                        </a:spcBef>
                        <a:spcAft>
                          <a:spcPts val="0"/>
                        </a:spcAft>
                      </a:pPr>
                      <a:r>
                        <a:rPr lang="en-US" sz="2800" dirty="0">
                          <a:solidFill>
                            <a:srgbClr val="002060"/>
                          </a:solidFill>
                          <a:effectLst/>
                        </a:rPr>
                        <a:t>Excessive </a:t>
                      </a:r>
                      <a:r>
                        <a:rPr lang="en-US" sz="2800" dirty="0" smtClean="0">
                          <a:solidFill>
                            <a:srgbClr val="002060"/>
                          </a:solidFill>
                          <a:effectLst/>
                        </a:rPr>
                        <a:t/>
                      </a:r>
                      <a:br>
                        <a:rPr lang="en-US" sz="2800" dirty="0" smtClean="0">
                          <a:solidFill>
                            <a:srgbClr val="002060"/>
                          </a:solidFill>
                          <a:effectLst/>
                        </a:rPr>
                      </a:br>
                      <a:r>
                        <a:rPr lang="en-US" sz="2800" dirty="0" smtClean="0">
                          <a:solidFill>
                            <a:srgbClr val="002060"/>
                          </a:solidFill>
                          <a:effectLst/>
                        </a:rPr>
                        <a:t>No-Shows</a:t>
                      </a:r>
                      <a:endParaRPr lang="en-US" sz="2800" dirty="0">
                        <a:solidFill>
                          <a:srgbClr val="002060"/>
                        </a:solidFill>
                        <a:effectLst/>
                        <a:latin typeface="Garamond Premr Pro"/>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2800" dirty="0">
                          <a:solidFill>
                            <a:srgbClr val="002060"/>
                          </a:solidFill>
                          <a:effectLst/>
                        </a:rPr>
                        <a:t>90.2%</a:t>
                      </a:r>
                      <a:endParaRPr lang="en-US" sz="2800" dirty="0">
                        <a:solidFill>
                          <a:srgbClr val="002060"/>
                        </a:solidFill>
                        <a:effectLst/>
                        <a:latin typeface="Garamond Premr Pro"/>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2800" dirty="0">
                          <a:solidFill>
                            <a:srgbClr val="002060"/>
                          </a:solidFill>
                          <a:effectLst/>
                        </a:rPr>
                        <a:t>20.3%</a:t>
                      </a:r>
                      <a:endParaRPr lang="en-US" sz="2800" dirty="0">
                        <a:solidFill>
                          <a:srgbClr val="002060"/>
                        </a:solidFill>
                        <a:effectLst/>
                        <a:latin typeface="Garamond Premr Pro"/>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2800" dirty="0">
                          <a:solidFill>
                            <a:srgbClr val="002060"/>
                          </a:solidFill>
                          <a:effectLst/>
                        </a:rPr>
                        <a:t>7.3%</a:t>
                      </a:r>
                      <a:endParaRPr lang="en-US" sz="2800" dirty="0">
                        <a:solidFill>
                          <a:srgbClr val="002060"/>
                        </a:solidFill>
                        <a:effectLst/>
                        <a:latin typeface="Garamond Premr Pro"/>
                        <a:ea typeface="Calibri"/>
                        <a:cs typeface="Times New Roman"/>
                      </a:endParaRPr>
                    </a:p>
                  </a:txBody>
                  <a:tcPr marL="68580" marR="68580" marT="0" marB="0" anchor="ctr"/>
                </a:tc>
              </a:tr>
              <a:tr h="1543923">
                <a:tc>
                  <a:txBody>
                    <a:bodyPr/>
                    <a:lstStyle/>
                    <a:p>
                      <a:pPr marL="0" marR="0">
                        <a:lnSpc>
                          <a:spcPct val="100000"/>
                        </a:lnSpc>
                        <a:spcBef>
                          <a:spcPts val="0"/>
                        </a:spcBef>
                        <a:spcAft>
                          <a:spcPts val="0"/>
                        </a:spcAft>
                      </a:pPr>
                      <a:r>
                        <a:rPr lang="en-US" sz="2800" dirty="0">
                          <a:solidFill>
                            <a:srgbClr val="002060"/>
                          </a:solidFill>
                          <a:effectLst/>
                        </a:rPr>
                        <a:t>Excessive Late Cancellations</a:t>
                      </a:r>
                      <a:endParaRPr lang="en-US" sz="2800" dirty="0">
                        <a:solidFill>
                          <a:srgbClr val="002060"/>
                        </a:solidFill>
                        <a:effectLst/>
                        <a:latin typeface="Garamond Premr Pro"/>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2800" dirty="0">
                          <a:solidFill>
                            <a:srgbClr val="002060"/>
                          </a:solidFill>
                          <a:effectLst/>
                        </a:rPr>
                        <a:t>56.2%</a:t>
                      </a:r>
                      <a:endParaRPr lang="en-US" sz="2800" dirty="0">
                        <a:solidFill>
                          <a:srgbClr val="002060"/>
                        </a:solidFill>
                        <a:effectLst/>
                        <a:latin typeface="Garamond Premr Pro"/>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2800" dirty="0">
                          <a:solidFill>
                            <a:srgbClr val="002060"/>
                          </a:solidFill>
                          <a:effectLst/>
                        </a:rPr>
                        <a:t>13.2%</a:t>
                      </a:r>
                      <a:endParaRPr lang="en-US" sz="2800" dirty="0">
                        <a:solidFill>
                          <a:srgbClr val="002060"/>
                        </a:solidFill>
                        <a:effectLst/>
                        <a:latin typeface="Garamond Premr Pro"/>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2800" dirty="0">
                          <a:solidFill>
                            <a:srgbClr val="002060"/>
                          </a:solidFill>
                          <a:effectLst/>
                        </a:rPr>
                        <a:t>40.5%</a:t>
                      </a:r>
                      <a:endParaRPr lang="en-US" sz="2800" dirty="0">
                        <a:solidFill>
                          <a:srgbClr val="002060"/>
                        </a:solidFill>
                        <a:effectLst/>
                        <a:latin typeface="Garamond Premr Pro"/>
                        <a:ea typeface="Calibri"/>
                        <a:cs typeface="Times New Roman"/>
                      </a:endParaRPr>
                    </a:p>
                  </a:txBody>
                  <a:tcPr marL="68580" marR="68580" marT="0" marB="0" anchor="ctr"/>
                </a:tc>
              </a:tr>
            </a:tbl>
          </a:graphicData>
        </a:graphic>
      </p:graphicFrame>
      <p:sp>
        <p:nvSpPr>
          <p:cNvPr id="8" name="TextBox 7"/>
          <p:cNvSpPr txBox="1"/>
          <p:nvPr/>
        </p:nvSpPr>
        <p:spPr>
          <a:xfrm>
            <a:off x="838200" y="5867400"/>
            <a:ext cx="2514600" cy="369332"/>
          </a:xfrm>
          <a:prstGeom prst="rect">
            <a:avLst/>
          </a:prstGeom>
          <a:noFill/>
        </p:spPr>
        <p:txBody>
          <a:bodyPr wrap="square" rtlCol="0">
            <a:spAutoFit/>
          </a:bodyPr>
          <a:lstStyle/>
          <a:p>
            <a:r>
              <a:rPr lang="en-US" i="1" dirty="0" smtClean="0"/>
              <a:t>TCRP Synthesis 60</a:t>
            </a:r>
            <a:endParaRPr lang="en-US" i="1" dirty="0"/>
          </a:p>
        </p:txBody>
      </p:sp>
      <p:sp>
        <p:nvSpPr>
          <p:cNvPr id="3" name="Slide Number Placeholder 2"/>
          <p:cNvSpPr>
            <a:spLocks noGrp="1"/>
          </p:cNvSpPr>
          <p:nvPr>
            <p:ph type="sldNum" sz="quarter" idx="12"/>
          </p:nvPr>
        </p:nvSpPr>
        <p:spPr/>
        <p:txBody>
          <a:bodyPr/>
          <a:lstStyle/>
          <a:p>
            <a:fld id="{E9BA2D4E-E0F4-4F40-B574-EF3D4A260660}" type="slidenum">
              <a:rPr lang="en-US" smtClean="0"/>
              <a:pPr/>
              <a:t>13</a:t>
            </a:fld>
            <a:endParaRPr lang="en-US" dirty="0"/>
          </a:p>
        </p:txBody>
      </p:sp>
    </p:spTree>
    <p:extLst>
      <p:ext uri="{BB962C8B-B14F-4D97-AF65-F5344CB8AC3E}">
        <p14:creationId xmlns:p14="http://schemas.microsoft.com/office/powerpoint/2010/main" xmlns="" val="2966394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No-Show and Late Cancellation Program Procedures</a:t>
            </a:r>
            <a:endParaRPr lang="en-US" dirty="0"/>
          </a:p>
        </p:txBody>
      </p:sp>
      <p:sp>
        <p:nvSpPr>
          <p:cNvPr id="3" name="Slide Number Placeholder 2"/>
          <p:cNvSpPr>
            <a:spLocks noGrp="1"/>
          </p:cNvSpPr>
          <p:nvPr>
            <p:ph type="sldNum" sz="quarter" idx="12"/>
          </p:nvPr>
        </p:nvSpPr>
        <p:spPr/>
        <p:txBody>
          <a:bodyPr/>
          <a:lstStyle/>
          <a:p>
            <a:fld id="{E9BA2D4E-E0F4-4F40-B574-EF3D4A260660}" type="slidenum">
              <a:rPr lang="en-US" smtClean="0"/>
              <a:pPr/>
              <a:t>14</a:t>
            </a:fld>
            <a:endParaRPr lang="en-US" dirty="0"/>
          </a:p>
        </p:txBody>
      </p:sp>
      <p:pic>
        <p:nvPicPr>
          <p:cNvPr id="4100" name="Picture 4" descr="http://dilbert.com/dyn/str_strip/000000000/00000000/0000000/000000/00000/0000/900/914/914.strip.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200" y="1143000"/>
            <a:ext cx="7597021" cy="2362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07390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Include in a Program</a:t>
            </a:r>
            <a:endParaRPr lang="en-US" dirty="0"/>
          </a:p>
        </p:txBody>
      </p:sp>
      <p:sp>
        <p:nvSpPr>
          <p:cNvPr id="3" name="Content Placeholder 2"/>
          <p:cNvSpPr>
            <a:spLocks noGrp="1"/>
          </p:cNvSpPr>
          <p:nvPr>
            <p:ph idx="1"/>
          </p:nvPr>
        </p:nvSpPr>
        <p:spPr/>
        <p:txBody>
          <a:bodyPr>
            <a:normAutofit lnSpcReduction="10000"/>
          </a:bodyPr>
          <a:lstStyle/>
          <a:p>
            <a:r>
              <a:rPr lang="en-US" dirty="0" smtClean="0"/>
              <a:t>Realistic expectations</a:t>
            </a:r>
          </a:p>
          <a:p>
            <a:r>
              <a:rPr lang="en-US" dirty="0" smtClean="0"/>
              <a:t>Consistently applied and monitored</a:t>
            </a:r>
          </a:p>
          <a:p>
            <a:r>
              <a:rPr lang="en-US" dirty="0" smtClean="0"/>
              <a:t>Means to cancel far in advance</a:t>
            </a:r>
          </a:p>
          <a:p>
            <a:r>
              <a:rPr lang="en-US" dirty="0" smtClean="0"/>
              <a:t>Good documentation</a:t>
            </a:r>
          </a:p>
          <a:p>
            <a:r>
              <a:rPr lang="en-US" dirty="0" smtClean="0"/>
              <a:t>Effective computer programs</a:t>
            </a:r>
          </a:p>
          <a:p>
            <a:r>
              <a:rPr lang="en-US" dirty="0" smtClean="0"/>
              <a:t>System to send letters</a:t>
            </a:r>
          </a:p>
          <a:p>
            <a:r>
              <a:rPr lang="en-US" dirty="0" smtClean="0"/>
              <a:t>Effective determination of fault</a:t>
            </a:r>
          </a:p>
          <a:p>
            <a:r>
              <a:rPr lang="en-US" dirty="0" smtClean="0"/>
              <a:t>Public outreach for input and communication</a:t>
            </a:r>
          </a:p>
          <a:p>
            <a:endParaRPr lang="en-US" dirty="0" smtClean="0"/>
          </a:p>
          <a:p>
            <a:pPr marL="0" indent="0">
              <a:buNone/>
            </a:pPr>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15</a:t>
            </a:fld>
            <a:endParaRPr lang="en-US" dirty="0"/>
          </a:p>
        </p:txBody>
      </p:sp>
    </p:spTree>
    <p:extLst>
      <p:ext uri="{BB962C8B-B14F-4D97-AF65-F5344CB8AC3E}">
        <p14:creationId xmlns:p14="http://schemas.microsoft.com/office/powerpoint/2010/main" xmlns="" val="20204973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 Procedures</a:t>
            </a:r>
            <a:endParaRPr lang="en-US" dirty="0"/>
          </a:p>
        </p:txBody>
      </p:sp>
      <p:sp>
        <p:nvSpPr>
          <p:cNvPr id="3" name="Content Placeholder 2"/>
          <p:cNvSpPr>
            <a:spLocks noGrp="1"/>
          </p:cNvSpPr>
          <p:nvPr>
            <p:ph idx="1"/>
          </p:nvPr>
        </p:nvSpPr>
        <p:spPr/>
        <p:txBody>
          <a:bodyPr>
            <a:normAutofit/>
          </a:bodyPr>
          <a:lstStyle/>
          <a:p>
            <a:r>
              <a:rPr lang="en-US" dirty="0" smtClean="0"/>
              <a:t>Direct drivers to:</a:t>
            </a:r>
          </a:p>
          <a:p>
            <a:pPr lvl="1"/>
            <a:r>
              <a:rPr lang="en-US" dirty="0" smtClean="0"/>
              <a:t> Contact dispatch to confirm trip information</a:t>
            </a:r>
          </a:p>
          <a:p>
            <a:pPr lvl="1"/>
            <a:r>
              <a:rPr lang="en-US" dirty="0" smtClean="0"/>
              <a:t> Await instruction</a:t>
            </a:r>
          </a:p>
          <a:p>
            <a:pPr lvl="1"/>
            <a:r>
              <a:rPr lang="en-US" dirty="0" smtClean="0"/>
              <a:t> Attempt contact with patron (if appropriate)</a:t>
            </a:r>
          </a:p>
          <a:p>
            <a:pPr lvl="1"/>
            <a:r>
              <a:rPr lang="en-US" dirty="0" smtClean="0"/>
              <a:t> Confirm the no-show before proceeding (or wait until specified time)</a:t>
            </a:r>
          </a:p>
          <a:p>
            <a:pPr marL="0" indent="0">
              <a:buNone/>
            </a:pPr>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16</a:t>
            </a:fld>
            <a:endParaRPr lang="en-US" dirty="0"/>
          </a:p>
        </p:txBody>
      </p:sp>
    </p:spTree>
    <p:extLst>
      <p:ext uri="{BB962C8B-B14F-4D97-AF65-F5344CB8AC3E}">
        <p14:creationId xmlns:p14="http://schemas.microsoft.com/office/powerpoint/2010/main" xmlns="" val="2119228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dirty="0" smtClean="0"/>
              <a:t>Dispatcher/Reservationist Procedures</a:t>
            </a:r>
            <a:endParaRPr lang="en-US" dirty="0"/>
          </a:p>
        </p:txBody>
      </p:sp>
      <p:sp>
        <p:nvSpPr>
          <p:cNvPr id="11" name="Content Placeholder 10"/>
          <p:cNvSpPr>
            <a:spLocks noGrp="1"/>
          </p:cNvSpPr>
          <p:nvPr>
            <p:ph idx="1"/>
          </p:nvPr>
        </p:nvSpPr>
        <p:spPr>
          <a:xfrm>
            <a:off x="457200" y="1596189"/>
            <a:ext cx="8534400" cy="4880811"/>
          </a:xfrm>
        </p:spPr>
        <p:txBody>
          <a:bodyPr>
            <a:noAutofit/>
          </a:bodyPr>
          <a:lstStyle/>
          <a:p>
            <a:pPr fontAlgn="t">
              <a:spcBef>
                <a:spcPts val="0"/>
              </a:spcBef>
            </a:pPr>
            <a:r>
              <a:rPr lang="en-US" dirty="0" smtClean="0"/>
              <a:t>Record </a:t>
            </a:r>
            <a:r>
              <a:rPr lang="en-US" dirty="0"/>
              <a:t>information </a:t>
            </a:r>
            <a:r>
              <a:rPr lang="en-US" dirty="0" smtClean="0"/>
              <a:t>and </a:t>
            </a:r>
            <a:r>
              <a:rPr lang="en-US" dirty="0"/>
              <a:t>repeat </a:t>
            </a:r>
            <a:r>
              <a:rPr lang="en-US" dirty="0" smtClean="0"/>
              <a:t>back</a:t>
            </a:r>
            <a:endParaRPr lang="en-US" dirty="0"/>
          </a:p>
          <a:p>
            <a:pPr fontAlgn="t">
              <a:spcBef>
                <a:spcPts val="0"/>
              </a:spcBef>
            </a:pPr>
            <a:r>
              <a:rPr lang="en-US" dirty="0"/>
              <a:t>Make </a:t>
            </a:r>
            <a:r>
              <a:rPr lang="en-US" dirty="0" smtClean="0"/>
              <a:t>same-day changes immediately</a:t>
            </a:r>
          </a:p>
          <a:p>
            <a:pPr fontAlgn="t">
              <a:spcBef>
                <a:spcPts val="0"/>
              </a:spcBef>
            </a:pPr>
            <a:r>
              <a:rPr lang="en-US" dirty="0" smtClean="0"/>
              <a:t>Make future changes when </a:t>
            </a:r>
            <a:r>
              <a:rPr lang="en-US" dirty="0"/>
              <a:t>convenient </a:t>
            </a:r>
          </a:p>
          <a:p>
            <a:pPr fontAlgn="t">
              <a:spcBef>
                <a:spcPts val="0"/>
              </a:spcBef>
            </a:pPr>
            <a:r>
              <a:rPr lang="en-US" dirty="0" smtClean="0"/>
              <a:t>Trip-change </a:t>
            </a:r>
            <a:r>
              <a:rPr lang="en-US" dirty="0"/>
              <a:t>form to record </a:t>
            </a:r>
            <a:r>
              <a:rPr lang="en-US" dirty="0" smtClean="0"/>
              <a:t>later changes</a:t>
            </a:r>
          </a:p>
          <a:p>
            <a:pPr fontAlgn="t">
              <a:spcBef>
                <a:spcPts val="0"/>
              </a:spcBef>
            </a:pPr>
            <a:r>
              <a:rPr lang="en-US" dirty="0"/>
              <a:t>F</a:t>
            </a:r>
            <a:r>
              <a:rPr lang="en-US" dirty="0" smtClean="0"/>
              <a:t>orm </a:t>
            </a:r>
            <a:r>
              <a:rPr lang="en-US" dirty="0"/>
              <a:t>to record changes to </a:t>
            </a:r>
            <a:r>
              <a:rPr lang="en-US" dirty="0" smtClean="0"/>
              <a:t>standing </a:t>
            </a:r>
            <a:r>
              <a:rPr lang="en-US" dirty="0"/>
              <a:t>order </a:t>
            </a:r>
            <a:r>
              <a:rPr lang="en-US" dirty="0" smtClean="0"/>
              <a:t>trips</a:t>
            </a:r>
          </a:p>
          <a:p>
            <a:pPr fontAlgn="t">
              <a:spcBef>
                <a:spcPts val="0"/>
              </a:spcBef>
            </a:pPr>
            <a:r>
              <a:rPr lang="en-US" dirty="0" smtClean="0"/>
              <a:t>If paper manifest, require drivers to use </a:t>
            </a:r>
            <a:r>
              <a:rPr lang="en-US" dirty="0"/>
              <a:t>a form to record trip </a:t>
            </a:r>
            <a:r>
              <a:rPr lang="en-US" dirty="0" smtClean="0"/>
              <a:t>changes/added trips</a:t>
            </a:r>
          </a:p>
          <a:p>
            <a:pPr fontAlgn="t">
              <a:spcBef>
                <a:spcPts val="0"/>
              </a:spcBef>
            </a:pPr>
            <a:r>
              <a:rPr lang="en-US" dirty="0" smtClean="0"/>
              <a:t>Train </a:t>
            </a:r>
            <a:r>
              <a:rPr lang="en-US" dirty="0"/>
              <a:t>dispatchers to dispense trip information in a standard </a:t>
            </a:r>
            <a:r>
              <a:rPr lang="en-US" dirty="0" smtClean="0"/>
              <a:t>format</a:t>
            </a:r>
            <a:endParaRPr lang="en-US" dirty="0"/>
          </a:p>
        </p:txBody>
      </p:sp>
      <p:sp>
        <p:nvSpPr>
          <p:cNvPr id="3" name="Slide Number Placeholder 2"/>
          <p:cNvSpPr>
            <a:spLocks noGrp="1"/>
          </p:cNvSpPr>
          <p:nvPr>
            <p:ph type="sldNum" sz="quarter" idx="12"/>
          </p:nvPr>
        </p:nvSpPr>
        <p:spPr/>
        <p:txBody>
          <a:bodyPr/>
          <a:lstStyle/>
          <a:p>
            <a:fld id="{E9BA2D4E-E0F4-4F40-B574-EF3D4A260660}" type="slidenum">
              <a:rPr lang="en-US" smtClean="0"/>
              <a:pPr/>
              <a:t>17</a:t>
            </a:fld>
            <a:endParaRPr lang="en-US" dirty="0"/>
          </a:p>
        </p:txBody>
      </p:sp>
    </p:spTree>
    <p:extLst>
      <p:ext uri="{BB962C8B-B14F-4D97-AF65-F5344CB8AC3E}">
        <p14:creationId xmlns:p14="http://schemas.microsoft.com/office/powerpoint/2010/main" xmlns="" val="346119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Dispatch Procedures</a:t>
            </a:r>
            <a:br>
              <a:rPr lang="en-US" dirty="0" smtClean="0"/>
            </a:br>
            <a:r>
              <a:rPr lang="en-US" dirty="0" smtClean="0"/>
              <a:t>(When No-Show Occurs)</a:t>
            </a:r>
            <a:endParaRPr lang="en-US" dirty="0"/>
          </a:p>
        </p:txBody>
      </p:sp>
      <p:sp>
        <p:nvSpPr>
          <p:cNvPr id="3" name="Content Placeholder 2"/>
          <p:cNvSpPr>
            <a:spLocks noGrp="1"/>
          </p:cNvSpPr>
          <p:nvPr>
            <p:ph idx="1"/>
          </p:nvPr>
        </p:nvSpPr>
        <p:spPr/>
        <p:txBody>
          <a:bodyPr>
            <a:normAutofit/>
          </a:bodyPr>
          <a:lstStyle/>
          <a:p>
            <a:r>
              <a:rPr lang="en-US" dirty="0" smtClean="0"/>
              <a:t>Direct dispatchers to: </a:t>
            </a:r>
          </a:p>
          <a:p>
            <a:pPr lvl="1"/>
            <a:r>
              <a:rPr lang="en-US" dirty="0" smtClean="0"/>
              <a:t>Attempt to contact patron to verify a return trip for that day</a:t>
            </a:r>
          </a:p>
          <a:p>
            <a:pPr lvl="1"/>
            <a:r>
              <a:rPr lang="en-US" dirty="0" smtClean="0"/>
              <a:t>Call patrons who no-show on first trip of the day to determine if long-term issue</a:t>
            </a:r>
          </a:p>
          <a:p>
            <a:pPr lvl="1"/>
            <a:r>
              <a:rPr lang="en-US" dirty="0" smtClean="0"/>
              <a:t>Cancel remaining trips for the day (or by policy)</a:t>
            </a:r>
          </a:p>
          <a:p>
            <a:pPr lvl="1"/>
            <a:r>
              <a:rPr lang="en-US" dirty="0" smtClean="0"/>
              <a:t>Record circumstances using standardized form</a:t>
            </a:r>
          </a:p>
          <a:p>
            <a:pPr marL="0" indent="0">
              <a:buNone/>
            </a:pPr>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18</a:t>
            </a:fld>
            <a:endParaRPr lang="en-US" dirty="0"/>
          </a:p>
        </p:txBody>
      </p:sp>
    </p:spTree>
    <p:extLst>
      <p:ext uri="{BB962C8B-B14F-4D97-AF65-F5344CB8AC3E}">
        <p14:creationId xmlns:p14="http://schemas.microsoft.com/office/powerpoint/2010/main" xmlns="" val="3245499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Tracking/Monitoring Procedures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Direct staff tracking/managing no-shows to:</a:t>
            </a:r>
          </a:p>
          <a:p>
            <a:pPr lvl="1"/>
            <a:r>
              <a:rPr lang="en-US" dirty="0" smtClean="0"/>
              <a:t>Determine </a:t>
            </a:r>
            <a:r>
              <a:rPr lang="en-US" dirty="0"/>
              <a:t>whether the </a:t>
            </a:r>
            <a:r>
              <a:rPr lang="en-US" dirty="0" smtClean="0"/>
              <a:t>patron was </a:t>
            </a:r>
            <a:r>
              <a:rPr lang="en-US" dirty="0"/>
              <a:t>at </a:t>
            </a:r>
            <a:r>
              <a:rPr lang="en-US" dirty="0" smtClean="0"/>
              <a:t>fault</a:t>
            </a:r>
            <a:endParaRPr lang="en-US" dirty="0"/>
          </a:p>
          <a:p>
            <a:pPr lvl="1"/>
            <a:r>
              <a:rPr lang="en-US" dirty="0" smtClean="0"/>
              <a:t>Investigate locations </a:t>
            </a:r>
            <a:r>
              <a:rPr lang="en-US" dirty="0"/>
              <a:t>causing no-shows </a:t>
            </a:r>
            <a:r>
              <a:rPr lang="en-US" dirty="0" smtClean="0"/>
              <a:t>and be proactive in canceling trips in advance (workshop holidays)</a:t>
            </a:r>
            <a:endParaRPr lang="en-US" dirty="0"/>
          </a:p>
          <a:p>
            <a:pPr lvl="1"/>
            <a:r>
              <a:rPr lang="en-US" dirty="0" smtClean="0"/>
              <a:t>Mail </a:t>
            </a:r>
            <a:r>
              <a:rPr lang="en-US" dirty="0"/>
              <a:t>postcards or letters to consumers advising them of the apparent </a:t>
            </a:r>
            <a:r>
              <a:rPr lang="en-US" dirty="0" smtClean="0"/>
              <a:t>no-show</a:t>
            </a:r>
            <a:endParaRPr lang="en-US" dirty="0"/>
          </a:p>
          <a:p>
            <a:pPr lvl="1"/>
            <a:r>
              <a:rPr lang="en-US" dirty="0" smtClean="0"/>
              <a:t>Maintain record of circumstances of the event, recording arrival time, contact attempt, departure time</a:t>
            </a:r>
            <a:endParaRPr lang="en-US" dirty="0"/>
          </a:p>
          <a:p>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19</a:t>
            </a:fld>
            <a:endParaRPr lang="en-US" dirty="0"/>
          </a:p>
        </p:txBody>
      </p:sp>
    </p:spTree>
    <p:extLst>
      <p:ext uri="{BB962C8B-B14F-4D97-AF65-F5344CB8AC3E}">
        <p14:creationId xmlns:p14="http://schemas.microsoft.com/office/powerpoint/2010/main" xmlns="" val="2111658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304800" y="1600200"/>
            <a:ext cx="8610600" cy="4525963"/>
          </a:xfrm>
        </p:spPr>
        <p:txBody>
          <a:bodyPr>
            <a:noAutofit/>
          </a:bodyPr>
          <a:lstStyle/>
          <a:p>
            <a:pPr marL="0" lvl="0" indent="0">
              <a:buNone/>
            </a:pPr>
            <a:r>
              <a:rPr lang="en-US" sz="2800" dirty="0" smtClean="0"/>
              <a:t>At the end of this lesson you will be able to:</a:t>
            </a:r>
          </a:p>
          <a:p>
            <a:pPr lvl="0"/>
            <a:r>
              <a:rPr lang="en-US" sz="2800" dirty="0" smtClean="0"/>
              <a:t>Identify </a:t>
            </a:r>
            <a:r>
              <a:rPr lang="en-US" sz="2800" dirty="0"/>
              <a:t>factors </a:t>
            </a:r>
            <a:r>
              <a:rPr lang="en-US" sz="2800" dirty="0" smtClean="0"/>
              <a:t>leading </a:t>
            </a:r>
            <a:r>
              <a:rPr lang="en-US" sz="2800" dirty="0"/>
              <a:t>to no-shows/ late cancellations </a:t>
            </a:r>
            <a:endParaRPr lang="en-US" sz="2800" dirty="0" smtClean="0"/>
          </a:p>
          <a:p>
            <a:pPr lvl="0"/>
            <a:r>
              <a:rPr lang="en-US" sz="2800" dirty="0"/>
              <a:t>E</a:t>
            </a:r>
            <a:r>
              <a:rPr lang="en-US" sz="2800" dirty="0" smtClean="0"/>
              <a:t>xplain </a:t>
            </a:r>
            <a:r>
              <a:rPr lang="en-US" sz="2800" dirty="0"/>
              <a:t>how </a:t>
            </a:r>
            <a:r>
              <a:rPr lang="en-US" sz="2800" dirty="0" smtClean="0"/>
              <a:t>this impacts </a:t>
            </a:r>
            <a:r>
              <a:rPr lang="en-US" sz="2800" dirty="0"/>
              <a:t>a transit </a:t>
            </a:r>
            <a:r>
              <a:rPr lang="en-US" sz="2800" dirty="0" smtClean="0"/>
              <a:t>agency cost</a:t>
            </a:r>
            <a:endParaRPr lang="en-US" sz="2800" dirty="0"/>
          </a:p>
          <a:p>
            <a:pPr lvl="0"/>
            <a:r>
              <a:rPr lang="en-US" sz="2800" dirty="0" smtClean="0"/>
              <a:t>Identify policies </a:t>
            </a:r>
            <a:r>
              <a:rPr lang="en-US" sz="2800" dirty="0"/>
              <a:t>and procedures </a:t>
            </a:r>
            <a:r>
              <a:rPr lang="en-US" sz="2800" dirty="0" smtClean="0"/>
              <a:t>to manage no shows and late cancellations</a:t>
            </a:r>
          </a:p>
          <a:p>
            <a:pPr lvl="0"/>
            <a:r>
              <a:rPr lang="en-US" sz="2800" dirty="0" smtClean="0"/>
              <a:t>Calculate potential productivity increases or cost saving</a:t>
            </a:r>
            <a:endParaRPr lang="en-US" sz="2800"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2</a:t>
            </a:fld>
            <a:endParaRPr lang="en-US" dirty="0"/>
          </a:p>
        </p:txBody>
      </p:sp>
    </p:spTree>
    <p:extLst>
      <p:ext uri="{BB962C8B-B14F-4D97-AF65-F5344CB8AC3E}">
        <p14:creationId xmlns:p14="http://schemas.microsoft.com/office/powerpoint/2010/main" xmlns="" val="157143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Analysis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1889430088"/>
              </p:ext>
            </p:extLst>
          </p:nvPr>
        </p:nvGraphicFramePr>
        <p:xfrm>
          <a:off x="609599" y="1600201"/>
          <a:ext cx="8153401" cy="4053819"/>
        </p:xfrm>
        <a:graphic>
          <a:graphicData uri="http://schemas.openxmlformats.org/drawingml/2006/table">
            <a:tbl>
              <a:tblPr firstRow="1" firstCol="1" bandRow="1">
                <a:tableStyleId>{5C22544A-7EE6-4342-B048-85BDC9FD1C3A}</a:tableStyleId>
              </a:tblPr>
              <a:tblGrid>
                <a:gridCol w="3823126"/>
                <a:gridCol w="936275"/>
                <a:gridCol w="1131333"/>
                <a:gridCol w="1150839"/>
                <a:gridCol w="1111828"/>
              </a:tblGrid>
              <a:tr h="1142999">
                <a:tc>
                  <a:txBody>
                    <a:bodyPr/>
                    <a:lstStyle/>
                    <a:p>
                      <a:pPr marL="0" marR="0">
                        <a:lnSpc>
                          <a:spcPct val="115000"/>
                        </a:lnSpc>
                        <a:spcBef>
                          <a:spcPts val="0"/>
                        </a:spcBef>
                        <a:spcAft>
                          <a:spcPts val="0"/>
                        </a:spcAft>
                      </a:pPr>
                      <a:r>
                        <a:rPr lang="en-US" sz="1800" dirty="0">
                          <a:solidFill>
                            <a:schemeClr val="tx1"/>
                          </a:solidFill>
                          <a:effectLst/>
                        </a:rPr>
                        <a:t>Category: </a:t>
                      </a:r>
                    </a:p>
                    <a:p>
                      <a:pPr marL="0" marR="0">
                        <a:lnSpc>
                          <a:spcPct val="115000"/>
                        </a:lnSpc>
                        <a:spcBef>
                          <a:spcPts val="0"/>
                        </a:spcBef>
                        <a:spcAft>
                          <a:spcPts val="0"/>
                        </a:spcAft>
                      </a:pPr>
                      <a:r>
                        <a:rPr lang="en-US" sz="1800" dirty="0">
                          <a:solidFill>
                            <a:schemeClr val="tx1"/>
                          </a:solidFill>
                          <a:effectLst/>
                        </a:rPr>
                        <a:t>Range of Weekly Trips Scheduled per </a:t>
                      </a:r>
                      <a:r>
                        <a:rPr lang="en-US" sz="1800" dirty="0" smtClean="0">
                          <a:solidFill>
                            <a:schemeClr val="tx1"/>
                          </a:solidFill>
                          <a:effectLst/>
                        </a:rPr>
                        <a:t>Patron</a:t>
                      </a:r>
                      <a:endParaRPr lang="en-US" sz="1800" dirty="0">
                        <a:solidFill>
                          <a:schemeClr val="tx1"/>
                        </a:solidFill>
                        <a:effectLst/>
                        <a:latin typeface="Garamond Premr Pro"/>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solidFill>
                            <a:schemeClr val="tx1"/>
                          </a:solidFill>
                          <a:effectLst/>
                        </a:rPr>
                        <a:t>Total No. of </a:t>
                      </a:r>
                      <a:r>
                        <a:rPr lang="en-US" sz="1800" dirty="0" smtClean="0">
                          <a:solidFill>
                            <a:schemeClr val="tx1"/>
                          </a:solidFill>
                          <a:effectLst/>
                        </a:rPr>
                        <a:t>Patrons</a:t>
                      </a:r>
                      <a:endParaRPr lang="en-US" sz="1800" dirty="0">
                        <a:solidFill>
                          <a:schemeClr val="tx1"/>
                        </a:solidFill>
                        <a:effectLst/>
                        <a:latin typeface="Garamond Premr Pro"/>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solidFill>
                            <a:schemeClr val="tx1"/>
                          </a:solidFill>
                          <a:effectLst/>
                        </a:rPr>
                        <a:t>Total No. of Trips Scheduled</a:t>
                      </a:r>
                      <a:endParaRPr lang="en-US" sz="1800" dirty="0">
                        <a:solidFill>
                          <a:schemeClr val="tx1"/>
                        </a:solidFill>
                        <a:effectLst/>
                        <a:latin typeface="Garamond Premr Pro"/>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solidFill>
                            <a:schemeClr val="tx1"/>
                          </a:solidFill>
                          <a:effectLst/>
                        </a:rPr>
                        <a:t>Avg. No. of Trips Scheduled per </a:t>
                      </a:r>
                      <a:r>
                        <a:rPr lang="en-US" sz="1800" dirty="0" smtClean="0">
                          <a:solidFill>
                            <a:schemeClr val="tx1"/>
                          </a:solidFill>
                          <a:effectLst/>
                        </a:rPr>
                        <a:t>Patron</a:t>
                      </a:r>
                      <a:endParaRPr lang="en-US" sz="1800" dirty="0">
                        <a:solidFill>
                          <a:schemeClr val="tx1"/>
                        </a:solidFill>
                        <a:effectLst/>
                        <a:latin typeface="Garamond Premr Pro"/>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solidFill>
                            <a:schemeClr val="tx1"/>
                          </a:solidFill>
                          <a:effectLst/>
                        </a:rPr>
                        <a:t>Category No-Show Rate</a:t>
                      </a:r>
                      <a:endParaRPr lang="en-US" sz="1800" dirty="0">
                        <a:solidFill>
                          <a:schemeClr val="tx1"/>
                        </a:solidFill>
                        <a:effectLst/>
                        <a:latin typeface="Garamond Premr Pro"/>
                        <a:ea typeface="Calibri"/>
                        <a:cs typeface="Times New Roman"/>
                      </a:endParaRPr>
                    </a:p>
                  </a:txBody>
                  <a:tcPr marL="68580" marR="68580" marT="0" marB="0" anchor="ctr"/>
                </a:tc>
              </a:tr>
              <a:tr h="353864">
                <a:tc>
                  <a:txBody>
                    <a:bodyPr/>
                    <a:lstStyle/>
                    <a:p>
                      <a:pPr marL="0" marR="0">
                        <a:lnSpc>
                          <a:spcPct val="115000"/>
                        </a:lnSpc>
                        <a:spcBef>
                          <a:spcPts val="0"/>
                        </a:spcBef>
                        <a:spcAft>
                          <a:spcPts val="0"/>
                        </a:spcAft>
                      </a:pPr>
                      <a:r>
                        <a:rPr lang="en-US" sz="1800" dirty="0">
                          <a:solidFill>
                            <a:schemeClr val="tx1"/>
                          </a:solidFill>
                          <a:effectLst/>
                        </a:rPr>
                        <a:t>10 Trips or More</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20</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259</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   13.0 </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9%</a:t>
                      </a:r>
                      <a:endParaRPr lang="en-US" sz="1800" dirty="0">
                        <a:solidFill>
                          <a:schemeClr val="tx1"/>
                        </a:solidFill>
                        <a:effectLst/>
                        <a:latin typeface="Garamond Premr Pro"/>
                        <a:ea typeface="Calibri"/>
                        <a:cs typeface="Times New Roman"/>
                      </a:endParaRPr>
                    </a:p>
                  </a:txBody>
                  <a:tcPr marL="68580" marR="68580" marT="0" marB="0" anchor="b"/>
                </a:tc>
              </a:tr>
              <a:tr h="353864">
                <a:tc>
                  <a:txBody>
                    <a:bodyPr/>
                    <a:lstStyle/>
                    <a:p>
                      <a:pPr marL="0" marR="0">
                        <a:lnSpc>
                          <a:spcPct val="115000"/>
                        </a:lnSpc>
                        <a:spcBef>
                          <a:spcPts val="0"/>
                        </a:spcBef>
                        <a:spcAft>
                          <a:spcPts val="0"/>
                        </a:spcAft>
                      </a:pPr>
                      <a:r>
                        <a:rPr lang="en-US" sz="1800" dirty="0">
                          <a:solidFill>
                            <a:schemeClr val="tx1"/>
                          </a:solidFill>
                          <a:effectLst/>
                        </a:rPr>
                        <a:t>5 to 9 Trips</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51</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325</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    6.4 </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11%</a:t>
                      </a:r>
                      <a:endParaRPr lang="en-US" sz="1800" dirty="0">
                        <a:solidFill>
                          <a:schemeClr val="tx1"/>
                        </a:solidFill>
                        <a:effectLst/>
                        <a:latin typeface="Garamond Premr Pro"/>
                        <a:ea typeface="Calibri"/>
                        <a:cs typeface="Times New Roman"/>
                      </a:endParaRPr>
                    </a:p>
                  </a:txBody>
                  <a:tcPr marL="68580" marR="68580" marT="0" marB="0" anchor="b"/>
                </a:tc>
              </a:tr>
              <a:tr h="353864">
                <a:tc>
                  <a:txBody>
                    <a:bodyPr/>
                    <a:lstStyle/>
                    <a:p>
                      <a:pPr marL="0" marR="0">
                        <a:lnSpc>
                          <a:spcPct val="115000"/>
                        </a:lnSpc>
                        <a:spcBef>
                          <a:spcPts val="0"/>
                        </a:spcBef>
                        <a:spcAft>
                          <a:spcPts val="0"/>
                        </a:spcAft>
                      </a:pPr>
                      <a:r>
                        <a:rPr lang="en-US" sz="1800" dirty="0">
                          <a:solidFill>
                            <a:schemeClr val="tx1"/>
                          </a:solidFill>
                          <a:effectLst/>
                        </a:rPr>
                        <a:t>3 to 4 Trips</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42</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151</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    3.6 </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18%</a:t>
                      </a:r>
                      <a:endParaRPr lang="en-US" sz="1800" dirty="0">
                        <a:solidFill>
                          <a:schemeClr val="tx1"/>
                        </a:solidFill>
                        <a:effectLst/>
                        <a:latin typeface="Garamond Premr Pro"/>
                        <a:ea typeface="Calibri"/>
                        <a:cs typeface="Times New Roman"/>
                      </a:endParaRPr>
                    </a:p>
                  </a:txBody>
                  <a:tcPr marL="68580" marR="68580" marT="0" marB="0" anchor="b"/>
                </a:tc>
              </a:tr>
              <a:tr h="353864">
                <a:tc>
                  <a:txBody>
                    <a:bodyPr/>
                    <a:lstStyle/>
                    <a:p>
                      <a:pPr marL="0" marR="0">
                        <a:lnSpc>
                          <a:spcPct val="115000"/>
                        </a:lnSpc>
                        <a:spcBef>
                          <a:spcPts val="0"/>
                        </a:spcBef>
                        <a:spcAft>
                          <a:spcPts val="0"/>
                        </a:spcAft>
                      </a:pPr>
                      <a:r>
                        <a:rPr lang="en-US" sz="1800" dirty="0">
                          <a:solidFill>
                            <a:schemeClr val="tx1"/>
                          </a:solidFill>
                          <a:effectLst/>
                        </a:rPr>
                        <a:t>1 to 2 Trips</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68</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118</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    1.7 </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18%</a:t>
                      </a:r>
                      <a:endParaRPr lang="en-US" sz="1800" dirty="0">
                        <a:solidFill>
                          <a:schemeClr val="tx1"/>
                        </a:solidFill>
                        <a:effectLst/>
                        <a:latin typeface="Garamond Premr Pro"/>
                        <a:ea typeface="Calibri"/>
                        <a:cs typeface="Times New Roman"/>
                      </a:endParaRPr>
                    </a:p>
                  </a:txBody>
                  <a:tcPr marL="68580" marR="68580" marT="0" marB="0" anchor="b"/>
                </a:tc>
              </a:tr>
              <a:tr h="353864">
                <a:tc>
                  <a:txBody>
                    <a:bodyPr/>
                    <a:lstStyle/>
                    <a:p>
                      <a:pPr marL="0" marR="0">
                        <a:lnSpc>
                          <a:spcPct val="115000"/>
                        </a:lnSpc>
                        <a:spcBef>
                          <a:spcPts val="0"/>
                        </a:spcBef>
                        <a:spcAft>
                          <a:spcPts val="0"/>
                        </a:spcAft>
                      </a:pPr>
                      <a:r>
                        <a:rPr lang="en-US" sz="1800" dirty="0">
                          <a:solidFill>
                            <a:schemeClr val="tx1"/>
                          </a:solidFill>
                          <a:effectLst/>
                        </a:rPr>
                        <a:t>Total</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181</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853</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    4.7 </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12%</a:t>
                      </a:r>
                      <a:endParaRPr lang="en-US" sz="1800" dirty="0">
                        <a:solidFill>
                          <a:schemeClr val="tx1"/>
                        </a:solidFill>
                        <a:effectLst/>
                        <a:latin typeface="Garamond Premr Pro"/>
                        <a:ea typeface="Calibri"/>
                        <a:cs typeface="Times New Roman"/>
                      </a:endParaRPr>
                    </a:p>
                  </a:txBody>
                  <a:tcPr marL="68580" marR="68580" marT="0" marB="0" anchor="b"/>
                </a:tc>
              </a:tr>
              <a:tr h="391691">
                <a:tc>
                  <a:txBody>
                    <a:bodyPr/>
                    <a:lstStyle/>
                    <a:p>
                      <a:pPr marL="0" marR="0">
                        <a:lnSpc>
                          <a:spcPct val="115000"/>
                        </a:lnSpc>
                        <a:spcBef>
                          <a:spcPts val="0"/>
                        </a:spcBef>
                        <a:spcAft>
                          <a:spcPts val="0"/>
                        </a:spcAft>
                      </a:pPr>
                      <a:r>
                        <a:rPr lang="en-US" sz="1800" dirty="0">
                          <a:solidFill>
                            <a:schemeClr val="tx1"/>
                          </a:solidFill>
                          <a:effectLst/>
                        </a:rPr>
                        <a:t>No. of </a:t>
                      </a:r>
                      <a:r>
                        <a:rPr lang="en-US" sz="1800" dirty="0" smtClean="0">
                          <a:solidFill>
                            <a:schemeClr val="tx1"/>
                          </a:solidFill>
                          <a:effectLst/>
                        </a:rPr>
                        <a:t>Patrons </a:t>
                      </a:r>
                      <a:r>
                        <a:rPr lang="en-US" sz="1800" dirty="0">
                          <a:solidFill>
                            <a:schemeClr val="tx1"/>
                          </a:solidFill>
                          <a:effectLst/>
                        </a:rPr>
                        <a:t>w/ at least one </a:t>
                      </a:r>
                      <a:r>
                        <a:rPr lang="en-US" sz="1800" dirty="0" smtClean="0">
                          <a:solidFill>
                            <a:schemeClr val="tx1"/>
                          </a:solidFill>
                          <a:effectLst/>
                        </a:rPr>
                        <a:t/>
                      </a:r>
                      <a:br>
                        <a:rPr lang="en-US" sz="1800" dirty="0" smtClean="0">
                          <a:solidFill>
                            <a:schemeClr val="tx1"/>
                          </a:solidFill>
                          <a:effectLst/>
                        </a:rPr>
                      </a:br>
                      <a:r>
                        <a:rPr lang="en-US" sz="1800" dirty="0" smtClean="0">
                          <a:solidFill>
                            <a:schemeClr val="tx1"/>
                          </a:solidFill>
                          <a:effectLst/>
                        </a:rPr>
                        <a:t>No-Show</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58</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a:lnSpc>
                          <a:spcPct val="115000"/>
                        </a:lnSpc>
                      </a:pPr>
                      <a:endParaRPr lang="en-US" sz="1800" dirty="0">
                        <a:solidFill>
                          <a:schemeClr val="tx1"/>
                        </a:solidFill>
                        <a:effectLst/>
                        <a:latin typeface="Calibri"/>
                      </a:endParaRPr>
                    </a:p>
                  </a:txBody>
                  <a:tcPr marL="68580" marR="68580" marT="0" marB="0" anchor="b"/>
                </a:tc>
                <a:tc>
                  <a:txBody>
                    <a:bodyPr/>
                    <a:lstStyle/>
                    <a:p>
                      <a:pPr>
                        <a:lnSpc>
                          <a:spcPct val="115000"/>
                        </a:lnSpc>
                      </a:pPr>
                      <a:endParaRPr lang="en-US" sz="1800" dirty="0">
                        <a:solidFill>
                          <a:schemeClr val="tx1"/>
                        </a:solidFill>
                        <a:effectLst/>
                        <a:latin typeface="Calibri"/>
                      </a:endParaRPr>
                    </a:p>
                  </a:txBody>
                  <a:tcPr marL="68580" marR="68580" marT="0" marB="0" anchor="b"/>
                </a:tc>
                <a:tc>
                  <a:txBody>
                    <a:bodyPr/>
                    <a:lstStyle/>
                    <a:p>
                      <a:pPr>
                        <a:lnSpc>
                          <a:spcPct val="115000"/>
                        </a:lnSpc>
                      </a:pPr>
                      <a:endParaRPr lang="en-US" sz="1800" dirty="0">
                        <a:solidFill>
                          <a:schemeClr val="tx1"/>
                        </a:solidFill>
                        <a:effectLst/>
                        <a:latin typeface="Calibri"/>
                      </a:endParaRPr>
                    </a:p>
                  </a:txBody>
                  <a:tcPr marL="68580" marR="68580" marT="0" marB="0" anchor="b"/>
                </a:tc>
              </a:tr>
              <a:tr h="391691">
                <a:tc>
                  <a:txBody>
                    <a:bodyPr/>
                    <a:lstStyle/>
                    <a:p>
                      <a:pPr marL="0" marR="0">
                        <a:lnSpc>
                          <a:spcPct val="115000"/>
                        </a:lnSpc>
                        <a:spcBef>
                          <a:spcPts val="0"/>
                        </a:spcBef>
                        <a:spcAft>
                          <a:spcPts val="0"/>
                        </a:spcAft>
                      </a:pPr>
                      <a:r>
                        <a:rPr lang="en-US" sz="1800" dirty="0">
                          <a:solidFill>
                            <a:schemeClr val="tx1"/>
                          </a:solidFill>
                          <a:effectLst/>
                        </a:rPr>
                        <a:t>% of </a:t>
                      </a:r>
                      <a:r>
                        <a:rPr lang="en-US" sz="1800" dirty="0" smtClean="0">
                          <a:solidFill>
                            <a:schemeClr val="tx1"/>
                          </a:solidFill>
                          <a:effectLst/>
                        </a:rPr>
                        <a:t>Patrons </a:t>
                      </a:r>
                      <a:r>
                        <a:rPr lang="en-US" sz="1800" dirty="0">
                          <a:solidFill>
                            <a:schemeClr val="tx1"/>
                          </a:solidFill>
                          <a:effectLst/>
                        </a:rPr>
                        <a:t>w/ at least one No-Show</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dirty="0">
                          <a:solidFill>
                            <a:schemeClr val="tx1"/>
                          </a:solidFill>
                          <a:effectLst/>
                        </a:rPr>
                        <a:t>32%</a:t>
                      </a:r>
                      <a:endParaRPr lang="en-US" sz="1800" dirty="0">
                        <a:solidFill>
                          <a:schemeClr val="tx1"/>
                        </a:solidFill>
                        <a:effectLst/>
                        <a:latin typeface="Garamond Premr Pro"/>
                        <a:ea typeface="Calibri"/>
                        <a:cs typeface="Times New Roman"/>
                      </a:endParaRPr>
                    </a:p>
                  </a:txBody>
                  <a:tcPr marL="68580" marR="68580" marT="0" marB="0" anchor="b"/>
                </a:tc>
                <a:tc>
                  <a:txBody>
                    <a:bodyPr/>
                    <a:lstStyle/>
                    <a:p>
                      <a:pPr>
                        <a:lnSpc>
                          <a:spcPct val="115000"/>
                        </a:lnSpc>
                      </a:pPr>
                      <a:endParaRPr lang="en-US" sz="1800" dirty="0">
                        <a:solidFill>
                          <a:schemeClr val="tx1"/>
                        </a:solidFill>
                        <a:effectLst/>
                        <a:latin typeface="Calibri"/>
                      </a:endParaRPr>
                    </a:p>
                  </a:txBody>
                  <a:tcPr marL="68580" marR="68580" marT="0" marB="0" anchor="b"/>
                </a:tc>
                <a:tc>
                  <a:txBody>
                    <a:bodyPr/>
                    <a:lstStyle/>
                    <a:p>
                      <a:pPr>
                        <a:lnSpc>
                          <a:spcPct val="115000"/>
                        </a:lnSpc>
                      </a:pPr>
                      <a:endParaRPr lang="en-US" sz="1800" dirty="0">
                        <a:solidFill>
                          <a:schemeClr val="tx1"/>
                        </a:solidFill>
                        <a:effectLst/>
                        <a:latin typeface="Calibri"/>
                      </a:endParaRPr>
                    </a:p>
                  </a:txBody>
                  <a:tcPr marL="68580" marR="68580" marT="0" marB="0" anchor="b"/>
                </a:tc>
                <a:tc>
                  <a:txBody>
                    <a:bodyPr/>
                    <a:lstStyle/>
                    <a:p>
                      <a:pPr>
                        <a:lnSpc>
                          <a:spcPct val="115000"/>
                        </a:lnSpc>
                      </a:pPr>
                      <a:endParaRPr lang="en-US" sz="1800" dirty="0">
                        <a:solidFill>
                          <a:schemeClr val="tx1"/>
                        </a:solidFill>
                        <a:effectLst/>
                        <a:latin typeface="Calibri"/>
                      </a:endParaRPr>
                    </a:p>
                  </a:txBody>
                  <a:tcPr marL="68580" marR="68580" marT="0" marB="0" anchor="b"/>
                </a:tc>
              </a:tr>
            </a:tbl>
          </a:graphicData>
        </a:graphic>
      </p:graphicFrame>
      <p:sp>
        <p:nvSpPr>
          <p:cNvPr id="3" name="Slide Number Placeholder 2"/>
          <p:cNvSpPr>
            <a:spLocks noGrp="1"/>
          </p:cNvSpPr>
          <p:nvPr>
            <p:ph type="sldNum" sz="quarter" idx="12"/>
          </p:nvPr>
        </p:nvSpPr>
        <p:spPr/>
        <p:txBody>
          <a:bodyPr/>
          <a:lstStyle/>
          <a:p>
            <a:fld id="{E9BA2D4E-E0F4-4F40-B574-EF3D4A260660}" type="slidenum">
              <a:rPr lang="en-US" smtClean="0"/>
              <a:pPr/>
              <a:t>20</a:t>
            </a:fld>
            <a:endParaRPr lang="en-US" dirty="0"/>
          </a:p>
        </p:txBody>
      </p:sp>
    </p:spTree>
    <p:extLst>
      <p:ext uri="{BB962C8B-B14F-4D97-AF65-F5344CB8AC3E}">
        <p14:creationId xmlns:p14="http://schemas.microsoft.com/office/powerpoint/2010/main" xmlns="" val="20488567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Cost Savings</a:t>
            </a:r>
            <a:endParaRPr lang="en-US" dirty="0"/>
          </a:p>
        </p:txBody>
      </p:sp>
      <p:sp>
        <p:nvSpPr>
          <p:cNvPr id="3" name="Slide Number Placeholder 2"/>
          <p:cNvSpPr>
            <a:spLocks noGrp="1"/>
          </p:cNvSpPr>
          <p:nvPr>
            <p:ph type="sldNum" sz="quarter" idx="12"/>
          </p:nvPr>
        </p:nvSpPr>
        <p:spPr/>
        <p:txBody>
          <a:bodyPr/>
          <a:lstStyle/>
          <a:p>
            <a:fld id="{E9BA2D4E-E0F4-4F40-B574-EF3D4A260660}" type="slidenum">
              <a:rPr lang="en-US" smtClean="0"/>
              <a:pPr/>
              <a:t>21</a:t>
            </a:fld>
            <a:endParaRPr lang="en-US" dirty="0"/>
          </a:p>
        </p:txBody>
      </p:sp>
      <p:pic>
        <p:nvPicPr>
          <p:cNvPr id="5122" name="Picture 2" descr="http://recombo.com/wp-content/uploads/2013/02/photodune-4107448-reduce-costs-x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62200" y="457200"/>
            <a:ext cx="5219700" cy="347662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3581400" y="3899356"/>
            <a:ext cx="4572000" cy="215444"/>
          </a:xfrm>
          <a:prstGeom prst="rect">
            <a:avLst/>
          </a:prstGeom>
        </p:spPr>
        <p:txBody>
          <a:bodyPr>
            <a:spAutoFit/>
          </a:bodyPr>
          <a:lstStyle/>
          <a:p>
            <a:r>
              <a:rPr lang="en-US" sz="800" dirty="0"/>
              <a:t>http://recombo.com/wp-content/uploads/2013/02/photodune-4107448-reduce-costs-xs.jpg</a:t>
            </a:r>
          </a:p>
        </p:txBody>
      </p:sp>
    </p:spTree>
    <p:extLst>
      <p:ext uri="{BB962C8B-B14F-4D97-AF65-F5344CB8AC3E}">
        <p14:creationId xmlns:p14="http://schemas.microsoft.com/office/powerpoint/2010/main" xmlns="" val="19978957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Decreased No-Shows to </a:t>
            </a:r>
            <a:br>
              <a:rPr lang="en-US" dirty="0" smtClean="0"/>
            </a:br>
            <a:r>
              <a:rPr lang="en-US" dirty="0" smtClean="0"/>
              <a:t>Increase Productivity</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4112348848"/>
              </p:ext>
            </p:extLst>
          </p:nvPr>
        </p:nvGraphicFramePr>
        <p:xfrm>
          <a:off x="533400" y="1600198"/>
          <a:ext cx="4876800" cy="4654639"/>
        </p:xfrm>
        <a:graphic>
          <a:graphicData uri="http://schemas.openxmlformats.org/drawingml/2006/table">
            <a:tbl>
              <a:tblPr firstRow="1" firstCol="1" bandRow="1">
                <a:tableStyleId>{69012ECD-51FC-41F1-AA8D-1B2483CD663E}</a:tableStyleId>
              </a:tblPr>
              <a:tblGrid>
                <a:gridCol w="2667000"/>
                <a:gridCol w="2209800"/>
              </a:tblGrid>
              <a:tr h="691564">
                <a:tc>
                  <a:txBody>
                    <a:bodyPr/>
                    <a:lstStyle/>
                    <a:p>
                      <a:endParaRPr lang="en-US" sz="2000" dirty="0">
                        <a:effectLst/>
                        <a:latin typeface="Calibri"/>
                        <a:ea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effectLst/>
                        </a:rPr>
                        <a:t>Current </a:t>
                      </a:r>
                      <a:r>
                        <a:rPr lang="en-US" sz="2000" dirty="0">
                          <a:effectLst/>
                        </a:rPr>
                        <a:t>Service</a:t>
                      </a:r>
                      <a:endParaRPr lang="en-US" sz="2000" dirty="0">
                        <a:effectLst/>
                        <a:latin typeface="Garamond Premr Pro"/>
                        <a:ea typeface="Calibri"/>
                        <a:cs typeface="Times New Roman"/>
                      </a:endParaRPr>
                    </a:p>
                  </a:txBody>
                  <a:tcPr marL="68580" marR="68580" marT="0" marB="0" anchor="ctr"/>
                </a:tc>
              </a:tr>
              <a:tr h="466005">
                <a:tc>
                  <a:txBody>
                    <a:bodyPr/>
                    <a:lstStyle/>
                    <a:p>
                      <a:pPr marL="0" marR="0">
                        <a:lnSpc>
                          <a:spcPct val="115000"/>
                        </a:lnSpc>
                        <a:spcBef>
                          <a:spcPts val="0"/>
                        </a:spcBef>
                        <a:spcAft>
                          <a:spcPts val="0"/>
                        </a:spcAft>
                      </a:pPr>
                      <a:r>
                        <a:rPr lang="en-US" sz="2000" dirty="0">
                          <a:effectLst/>
                        </a:rPr>
                        <a:t>Scheduled Passenger Trips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rPr>
                        <a:t>45,455</a:t>
                      </a:r>
                      <a:endParaRPr lang="en-US" sz="2000"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Actual Passenger Trips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rPr>
                        <a:t>40,000</a:t>
                      </a:r>
                      <a:endParaRPr lang="en-US" sz="2000"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No-Shows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b="1" dirty="0">
                          <a:effectLst/>
                        </a:rPr>
                        <a:t>5,455</a:t>
                      </a:r>
                      <a:endParaRPr lang="en-US" sz="2000" b="1"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No-Show Rate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b="1" dirty="0">
                          <a:effectLst/>
                        </a:rPr>
                        <a:t>12%</a:t>
                      </a:r>
                      <a:endParaRPr lang="en-US" sz="2000" b="1"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Revenue Hours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rPr>
                        <a:t>20,000</a:t>
                      </a:r>
                      <a:endParaRPr lang="en-US" sz="2000"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Passengers per Hour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rPr>
                        <a:t>2.00</a:t>
                      </a:r>
                      <a:endParaRPr lang="en-US" sz="2000"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Operating Cost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rPr>
                        <a:t>$1,000,000</a:t>
                      </a:r>
                      <a:endParaRPr lang="en-US" sz="2000" dirty="0">
                        <a:effectLst/>
                        <a:latin typeface="Garamond Premr Pro"/>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rPr>
                        <a:t>Cost per Passenger Trip </a:t>
                      </a:r>
                      <a:endParaRPr lang="en-US" sz="2000" dirty="0">
                        <a:effectLst/>
                        <a:latin typeface="Garamond Premr Pro"/>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b="1" dirty="0">
                          <a:effectLst/>
                        </a:rPr>
                        <a:t>$25.00</a:t>
                      </a:r>
                      <a:endParaRPr lang="en-US" sz="2000" b="1" dirty="0">
                        <a:effectLst/>
                        <a:latin typeface="Garamond Premr Pro"/>
                        <a:ea typeface="Calibri"/>
                        <a:cs typeface="Times New Roman"/>
                      </a:endParaRPr>
                    </a:p>
                  </a:txBody>
                  <a:tcPr marL="68580" marR="68580" marT="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1550510538"/>
              </p:ext>
            </p:extLst>
          </p:nvPr>
        </p:nvGraphicFramePr>
        <p:xfrm>
          <a:off x="5791200" y="1600200"/>
          <a:ext cx="3200400" cy="4667580"/>
        </p:xfrm>
        <a:graphic>
          <a:graphicData uri="http://schemas.openxmlformats.org/drawingml/2006/table">
            <a:tbl>
              <a:tblPr firstRow="1" firstCol="1" bandRow="1">
                <a:tableStyleId>{69012ECD-51FC-41F1-AA8D-1B2483CD663E}</a:tableStyleId>
              </a:tblPr>
              <a:tblGrid>
                <a:gridCol w="3200400"/>
              </a:tblGrid>
              <a:tr h="735723">
                <a:tc>
                  <a:txBody>
                    <a:bodyPr/>
                    <a:lstStyle/>
                    <a:p>
                      <a:pPr marL="0" marR="0" algn="ctr">
                        <a:lnSpc>
                          <a:spcPct val="115000"/>
                        </a:lnSpc>
                        <a:spcBef>
                          <a:spcPts val="0"/>
                        </a:spcBef>
                        <a:spcAft>
                          <a:spcPts val="0"/>
                        </a:spcAft>
                      </a:pPr>
                      <a:r>
                        <a:rPr lang="en-US" sz="2000" dirty="0" smtClean="0">
                          <a:effectLst/>
                        </a:rPr>
                        <a:t>Service </a:t>
                      </a:r>
                      <a:r>
                        <a:rPr lang="en-US" sz="2000" dirty="0">
                          <a:effectLst/>
                        </a:rPr>
                        <a:t>with Reduction in </a:t>
                      </a:r>
                      <a:r>
                        <a:rPr lang="en-US" sz="2000" dirty="0" smtClean="0">
                          <a:effectLst/>
                        </a:rPr>
                        <a:t>No-Shows</a:t>
                      </a:r>
                      <a:endParaRPr lang="en-US" sz="2000" dirty="0">
                        <a:effectLst/>
                        <a:latin typeface="Garamond Premr Pro"/>
                        <a:ea typeface="Calibri"/>
                        <a:cs typeface="Times New Roman"/>
                      </a:endParaRPr>
                    </a:p>
                  </a:txBody>
                  <a:tcPr marL="68580" marR="68580" marT="0" marB="0" anchor="ctr"/>
                </a:tc>
              </a:tr>
              <a:tr h="635877">
                <a:tc>
                  <a:txBody>
                    <a:bodyPr/>
                    <a:lstStyle/>
                    <a:p>
                      <a:pPr marL="0" marR="0" algn="ctr">
                        <a:lnSpc>
                          <a:spcPct val="115000"/>
                        </a:lnSpc>
                        <a:spcBef>
                          <a:spcPts val="0"/>
                        </a:spcBef>
                        <a:spcAft>
                          <a:spcPts val="0"/>
                        </a:spcAft>
                      </a:pPr>
                      <a:r>
                        <a:rPr lang="en-US" sz="2000" b="0" dirty="0">
                          <a:effectLst/>
                        </a:rPr>
                        <a:t>45,455</a:t>
                      </a:r>
                      <a:endParaRPr lang="en-US" sz="2000" b="0" dirty="0">
                        <a:effectLst/>
                        <a:latin typeface="Garamond Premr Pro"/>
                        <a:ea typeface="Calibri"/>
                        <a:cs typeface="Times New Roman"/>
                      </a:endParaRPr>
                    </a:p>
                  </a:txBody>
                  <a:tcPr marL="68580" marR="68580" marT="0" marB="0" anchor="b"/>
                </a:tc>
              </a:tr>
              <a:tr h="489060">
                <a:tc>
                  <a:txBody>
                    <a:bodyPr/>
                    <a:lstStyle/>
                    <a:p>
                      <a:pPr marL="0" marR="0" algn="ctr">
                        <a:lnSpc>
                          <a:spcPct val="115000"/>
                        </a:lnSpc>
                        <a:spcBef>
                          <a:spcPts val="0"/>
                        </a:spcBef>
                        <a:spcAft>
                          <a:spcPts val="0"/>
                        </a:spcAft>
                      </a:pPr>
                      <a:r>
                        <a:rPr lang="en-US" sz="2000" b="0" dirty="0">
                          <a:effectLst/>
                        </a:rPr>
                        <a:t>42,728</a:t>
                      </a:r>
                      <a:endParaRPr lang="en-US" sz="2000" b="0" dirty="0">
                        <a:effectLst/>
                        <a:latin typeface="Garamond Premr Pro"/>
                        <a:ea typeface="Calibri"/>
                        <a:cs typeface="Times New Roman"/>
                      </a:endParaRPr>
                    </a:p>
                  </a:txBody>
                  <a:tcPr marL="68580" marR="68580" marT="0" marB="0" anchor="b"/>
                </a:tc>
              </a:tr>
              <a:tr h="425340">
                <a:tc>
                  <a:txBody>
                    <a:bodyPr/>
                    <a:lstStyle/>
                    <a:p>
                      <a:pPr marL="0" marR="0" algn="ctr">
                        <a:lnSpc>
                          <a:spcPct val="115000"/>
                        </a:lnSpc>
                        <a:spcBef>
                          <a:spcPts val="0"/>
                        </a:spcBef>
                        <a:spcAft>
                          <a:spcPts val="0"/>
                        </a:spcAft>
                      </a:pPr>
                      <a:r>
                        <a:rPr lang="en-US" sz="2000" b="1" dirty="0">
                          <a:effectLst/>
                        </a:rPr>
                        <a:t>2,728</a:t>
                      </a:r>
                      <a:endParaRPr lang="en-US" sz="2000" b="1" dirty="0">
                        <a:effectLst/>
                        <a:latin typeface="Garamond Premr Pro"/>
                        <a:ea typeface="Calibri"/>
                        <a:cs typeface="Times New Roman"/>
                      </a:endParaRPr>
                    </a:p>
                  </a:txBody>
                  <a:tcPr marL="68580" marR="68580" marT="0" marB="0" anchor="b"/>
                </a:tc>
              </a:tr>
              <a:tr h="489060">
                <a:tc>
                  <a:txBody>
                    <a:bodyPr/>
                    <a:lstStyle/>
                    <a:p>
                      <a:pPr marL="0" marR="0" algn="ctr">
                        <a:lnSpc>
                          <a:spcPct val="115000"/>
                        </a:lnSpc>
                        <a:spcBef>
                          <a:spcPts val="0"/>
                        </a:spcBef>
                        <a:spcAft>
                          <a:spcPts val="0"/>
                        </a:spcAft>
                      </a:pPr>
                      <a:r>
                        <a:rPr lang="en-US" sz="2000" b="1" dirty="0">
                          <a:effectLst/>
                        </a:rPr>
                        <a:t>6%</a:t>
                      </a:r>
                      <a:endParaRPr lang="en-US" sz="2000" b="1" dirty="0">
                        <a:effectLst/>
                        <a:latin typeface="Garamond Premr Pro"/>
                        <a:ea typeface="Calibri"/>
                        <a:cs typeface="Times New Roman"/>
                      </a:endParaRPr>
                    </a:p>
                  </a:txBody>
                  <a:tcPr marL="68580" marR="68580" marT="0" marB="0" anchor="b"/>
                </a:tc>
              </a:tr>
              <a:tr h="425340">
                <a:tc>
                  <a:txBody>
                    <a:bodyPr/>
                    <a:lstStyle/>
                    <a:p>
                      <a:pPr marL="0" marR="0" algn="ctr">
                        <a:lnSpc>
                          <a:spcPct val="115000"/>
                        </a:lnSpc>
                        <a:spcBef>
                          <a:spcPts val="0"/>
                        </a:spcBef>
                        <a:spcAft>
                          <a:spcPts val="0"/>
                        </a:spcAft>
                      </a:pPr>
                      <a:r>
                        <a:rPr lang="en-US" sz="2000" b="0" dirty="0">
                          <a:effectLst/>
                        </a:rPr>
                        <a:t>20,000</a:t>
                      </a:r>
                      <a:endParaRPr lang="en-US" sz="2000" b="0" dirty="0">
                        <a:effectLst/>
                        <a:latin typeface="Garamond Premr Pro"/>
                        <a:ea typeface="Calibri"/>
                        <a:cs typeface="Times New Roman"/>
                      </a:endParaRPr>
                    </a:p>
                  </a:txBody>
                  <a:tcPr marL="68580" marR="68580" marT="0" marB="0" anchor="b"/>
                </a:tc>
              </a:tr>
              <a:tr h="489060">
                <a:tc>
                  <a:txBody>
                    <a:bodyPr/>
                    <a:lstStyle/>
                    <a:p>
                      <a:pPr marL="0" marR="0" algn="ctr">
                        <a:lnSpc>
                          <a:spcPct val="115000"/>
                        </a:lnSpc>
                        <a:spcBef>
                          <a:spcPts val="0"/>
                        </a:spcBef>
                        <a:spcAft>
                          <a:spcPts val="0"/>
                        </a:spcAft>
                      </a:pPr>
                      <a:r>
                        <a:rPr lang="en-US" sz="2000" b="0" dirty="0">
                          <a:effectLst/>
                        </a:rPr>
                        <a:t>2.14</a:t>
                      </a:r>
                      <a:endParaRPr lang="en-US" sz="2000" b="0" dirty="0">
                        <a:effectLst/>
                        <a:latin typeface="Garamond Premr Pro"/>
                        <a:ea typeface="Calibri"/>
                        <a:cs typeface="Times New Roman"/>
                      </a:endParaRPr>
                    </a:p>
                  </a:txBody>
                  <a:tcPr marL="68580" marR="68580" marT="0" marB="0" anchor="b"/>
                </a:tc>
              </a:tr>
              <a:tr h="489060">
                <a:tc>
                  <a:txBody>
                    <a:bodyPr/>
                    <a:lstStyle/>
                    <a:p>
                      <a:pPr marL="0" marR="0" algn="ctr">
                        <a:lnSpc>
                          <a:spcPct val="115000"/>
                        </a:lnSpc>
                        <a:spcBef>
                          <a:spcPts val="0"/>
                        </a:spcBef>
                        <a:spcAft>
                          <a:spcPts val="0"/>
                        </a:spcAft>
                      </a:pPr>
                      <a:r>
                        <a:rPr lang="en-US" sz="2000" b="0" dirty="0">
                          <a:effectLst/>
                        </a:rPr>
                        <a:t>$1,000,000</a:t>
                      </a:r>
                      <a:endParaRPr lang="en-US" sz="2000" b="0" dirty="0">
                        <a:effectLst/>
                        <a:latin typeface="Garamond Premr Pro"/>
                        <a:ea typeface="Calibri"/>
                        <a:cs typeface="Times New Roman"/>
                      </a:endParaRPr>
                    </a:p>
                  </a:txBody>
                  <a:tcPr marL="68580" marR="68580" marT="0" marB="0" anchor="b"/>
                </a:tc>
              </a:tr>
              <a:tr h="489060">
                <a:tc>
                  <a:txBody>
                    <a:bodyPr/>
                    <a:lstStyle/>
                    <a:p>
                      <a:pPr marL="0" marR="0" algn="ctr">
                        <a:lnSpc>
                          <a:spcPct val="115000"/>
                        </a:lnSpc>
                        <a:spcBef>
                          <a:spcPts val="0"/>
                        </a:spcBef>
                        <a:spcAft>
                          <a:spcPts val="0"/>
                        </a:spcAft>
                      </a:pPr>
                      <a:r>
                        <a:rPr lang="en-US" sz="2000" b="1" dirty="0">
                          <a:effectLst/>
                        </a:rPr>
                        <a:t>$23.40</a:t>
                      </a:r>
                      <a:endParaRPr lang="en-US" sz="2000" b="1" dirty="0">
                        <a:effectLst/>
                        <a:latin typeface="Garamond Premr Pro"/>
                        <a:ea typeface="Calibri"/>
                        <a:cs typeface="Times New Roman"/>
                      </a:endParaRPr>
                    </a:p>
                  </a:txBody>
                  <a:tcPr marL="68580" marR="68580" marT="0" marB="0" anchor="b"/>
                </a:tc>
              </a:tr>
            </a:tbl>
          </a:graphicData>
        </a:graphic>
      </p:graphicFrame>
      <p:sp>
        <p:nvSpPr>
          <p:cNvPr id="4" name="Slide Number Placeholder 3"/>
          <p:cNvSpPr>
            <a:spLocks noGrp="1"/>
          </p:cNvSpPr>
          <p:nvPr>
            <p:ph type="sldNum" sz="quarter" idx="12"/>
          </p:nvPr>
        </p:nvSpPr>
        <p:spPr/>
        <p:txBody>
          <a:bodyPr/>
          <a:lstStyle/>
          <a:p>
            <a:fld id="{E9BA2D4E-E0F4-4F40-B574-EF3D4A260660}" type="slidenum">
              <a:rPr lang="en-US" smtClean="0"/>
              <a:pPr/>
              <a:t>22</a:t>
            </a:fld>
            <a:endParaRPr lang="en-US" dirty="0"/>
          </a:p>
        </p:txBody>
      </p:sp>
    </p:spTree>
    <p:extLst>
      <p:ext uri="{BB962C8B-B14F-4D97-AF65-F5344CB8AC3E}">
        <p14:creationId xmlns:p14="http://schemas.microsoft.com/office/powerpoint/2010/main" xmlns="" val="2919909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Decreased No-Shows to </a:t>
            </a:r>
            <a:br>
              <a:rPr lang="en-US" dirty="0" smtClean="0"/>
            </a:br>
            <a:r>
              <a:rPr lang="en-US" dirty="0" smtClean="0"/>
              <a:t>Reduce Service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4012571452"/>
              </p:ext>
            </p:extLst>
          </p:nvPr>
        </p:nvGraphicFramePr>
        <p:xfrm>
          <a:off x="1295399" y="1752600"/>
          <a:ext cx="6629401" cy="3021589"/>
        </p:xfrm>
        <a:graphic>
          <a:graphicData uri="http://schemas.openxmlformats.org/drawingml/2006/table">
            <a:tbl>
              <a:tblPr firstRow="1" firstCol="1" bandRow="1">
                <a:tableStyleId>{69012ECD-51FC-41F1-AA8D-1B2483CD663E}</a:tableStyleId>
              </a:tblPr>
              <a:tblGrid>
                <a:gridCol w="4274219"/>
                <a:gridCol w="2355182"/>
              </a:tblGrid>
              <a:tr h="691564">
                <a:tc>
                  <a:txBody>
                    <a:bodyPr/>
                    <a:lstStyle/>
                    <a:p>
                      <a:endParaRPr lang="en-US" sz="2000" dirty="0">
                        <a:effectLst/>
                        <a:latin typeface="Calibri"/>
                        <a:ea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smtClean="0">
                          <a:effectLst/>
                        </a:rPr>
                        <a:t>Transit Agency</a:t>
                      </a:r>
                      <a:endParaRPr lang="en-US" sz="2000" dirty="0">
                        <a:effectLst/>
                        <a:latin typeface="Garamond Premr Pro"/>
                        <a:ea typeface="Calibri"/>
                        <a:cs typeface="Times New Roman"/>
                      </a:endParaRPr>
                    </a:p>
                  </a:txBody>
                  <a:tcPr marL="68580" marR="68580" marT="0" marB="0" anchor="ctr"/>
                </a:tc>
              </a:tr>
              <a:tr h="466005">
                <a:tc>
                  <a:txBody>
                    <a:bodyPr/>
                    <a:lstStyle/>
                    <a:p>
                      <a:pPr marL="0" marR="0">
                        <a:lnSpc>
                          <a:spcPct val="115000"/>
                        </a:lnSpc>
                        <a:spcBef>
                          <a:spcPts val="0"/>
                        </a:spcBef>
                        <a:spcAft>
                          <a:spcPts val="0"/>
                        </a:spcAft>
                      </a:pPr>
                      <a:r>
                        <a:rPr lang="en-US" sz="2000" dirty="0" smtClean="0">
                          <a:effectLst/>
                          <a:latin typeface="+mn-lt"/>
                        </a:rPr>
                        <a:t>No-Show</a:t>
                      </a:r>
                      <a:r>
                        <a:rPr lang="en-US" sz="2000" baseline="0" dirty="0" smtClean="0">
                          <a:effectLst/>
                          <a:latin typeface="+mn-lt"/>
                        </a:rPr>
                        <a:t> Reduction</a:t>
                      </a:r>
                      <a:endParaRPr lang="en-US" sz="2000" dirty="0">
                        <a:effectLst/>
                        <a:latin typeface="+mn-lt"/>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b="1" dirty="0" smtClean="0">
                          <a:effectLst/>
                          <a:latin typeface="+mn-lt"/>
                        </a:rPr>
                        <a:t>2,728</a:t>
                      </a:r>
                      <a:endParaRPr lang="en-US" sz="2000" b="1" dirty="0">
                        <a:effectLst/>
                        <a:latin typeface="+mn-lt"/>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a:effectLst/>
                          <a:latin typeface="+mn-lt"/>
                        </a:rPr>
                        <a:t>Passengers per Hour </a:t>
                      </a:r>
                      <a:endParaRPr lang="en-US" sz="2000" dirty="0">
                        <a:effectLst/>
                        <a:latin typeface="+mn-lt"/>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a:effectLst/>
                          <a:latin typeface="+mn-lt"/>
                        </a:rPr>
                        <a:t>2.00</a:t>
                      </a:r>
                      <a:endParaRPr lang="en-US" sz="2000" dirty="0">
                        <a:effectLst/>
                        <a:latin typeface="+mn-lt"/>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smtClean="0">
                          <a:effectLst/>
                          <a:latin typeface="+mn-lt"/>
                          <a:ea typeface="Calibri"/>
                          <a:cs typeface="Times New Roman"/>
                        </a:rPr>
                        <a:t>Estimated Revenue Hour Reduction</a:t>
                      </a:r>
                      <a:endParaRPr lang="en-US" sz="2000" dirty="0">
                        <a:effectLst/>
                        <a:latin typeface="+mn-lt"/>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smtClean="0">
                          <a:effectLst/>
                          <a:latin typeface="+mn-lt"/>
                          <a:ea typeface="Calibri"/>
                          <a:cs typeface="Times New Roman"/>
                        </a:rPr>
                        <a:t>1,364</a:t>
                      </a:r>
                      <a:endParaRPr lang="en-US" sz="2000" dirty="0">
                        <a:effectLst/>
                        <a:latin typeface="+mn-lt"/>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smtClean="0">
                          <a:effectLst/>
                          <a:latin typeface="+mn-lt"/>
                        </a:rPr>
                        <a:t>Cost per Hour</a:t>
                      </a:r>
                      <a:endParaRPr lang="en-US" sz="2000" dirty="0">
                        <a:effectLst/>
                        <a:latin typeface="+mn-lt"/>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smtClean="0">
                          <a:effectLst/>
                          <a:latin typeface="+mn-lt"/>
                        </a:rPr>
                        <a:t>$50.00</a:t>
                      </a:r>
                      <a:endParaRPr lang="en-US" sz="2000" dirty="0">
                        <a:effectLst/>
                        <a:latin typeface="+mn-lt"/>
                        <a:ea typeface="Calibri"/>
                        <a:cs typeface="Times New Roman"/>
                      </a:endParaRPr>
                    </a:p>
                  </a:txBody>
                  <a:tcPr marL="68580" marR="68580" marT="0" marB="0" anchor="b"/>
                </a:tc>
              </a:tr>
              <a:tr h="466005">
                <a:tc>
                  <a:txBody>
                    <a:bodyPr/>
                    <a:lstStyle/>
                    <a:p>
                      <a:pPr marL="0" marR="0">
                        <a:lnSpc>
                          <a:spcPct val="115000"/>
                        </a:lnSpc>
                        <a:spcBef>
                          <a:spcPts val="0"/>
                        </a:spcBef>
                        <a:spcAft>
                          <a:spcPts val="0"/>
                        </a:spcAft>
                      </a:pPr>
                      <a:r>
                        <a:rPr lang="en-US" sz="2000" dirty="0" smtClean="0">
                          <a:effectLst/>
                          <a:latin typeface="+mn-lt"/>
                        </a:rPr>
                        <a:t>Estimated Savings</a:t>
                      </a:r>
                      <a:endParaRPr lang="en-US" sz="2000" dirty="0">
                        <a:effectLst/>
                        <a:latin typeface="+mn-lt"/>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2000" dirty="0" smtClean="0">
                          <a:effectLst/>
                          <a:latin typeface="+mn-lt"/>
                        </a:rPr>
                        <a:t>$68,200</a:t>
                      </a:r>
                      <a:endParaRPr lang="en-US" sz="2000" dirty="0">
                        <a:effectLst/>
                        <a:latin typeface="+mn-lt"/>
                        <a:ea typeface="Calibri"/>
                        <a:cs typeface="Times New Roman"/>
                      </a:endParaRPr>
                    </a:p>
                  </a:txBody>
                  <a:tcPr marL="68580" marR="68580" marT="0" marB="0" anchor="b"/>
                </a:tc>
              </a:tr>
            </a:tbl>
          </a:graphicData>
        </a:graphic>
      </p:graphicFrame>
      <p:sp>
        <p:nvSpPr>
          <p:cNvPr id="4" name="Slide Number Placeholder 3"/>
          <p:cNvSpPr>
            <a:spLocks noGrp="1"/>
          </p:cNvSpPr>
          <p:nvPr>
            <p:ph type="sldNum" sz="quarter" idx="12"/>
          </p:nvPr>
        </p:nvSpPr>
        <p:spPr/>
        <p:txBody>
          <a:bodyPr/>
          <a:lstStyle/>
          <a:p>
            <a:fld id="{E9BA2D4E-E0F4-4F40-B574-EF3D4A260660}" type="slidenum">
              <a:rPr lang="en-US" smtClean="0"/>
              <a:pPr/>
              <a:t>23</a:t>
            </a:fld>
            <a:endParaRPr lang="en-US" dirty="0"/>
          </a:p>
        </p:txBody>
      </p:sp>
    </p:spTree>
    <p:extLst>
      <p:ext uri="{BB962C8B-B14F-4D97-AF65-F5344CB8AC3E}">
        <p14:creationId xmlns:p14="http://schemas.microsoft.com/office/powerpoint/2010/main" xmlns="" val="7915249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noAutofit/>
          </a:bodyPr>
          <a:lstStyle/>
          <a:p>
            <a:pPr lvl="0"/>
            <a:r>
              <a:rPr lang="en-US" sz="2800" dirty="0" smtClean="0"/>
              <a:t>What factors lead to no-shows/late cancellations? </a:t>
            </a:r>
          </a:p>
          <a:p>
            <a:pPr lvl="0"/>
            <a:r>
              <a:rPr lang="en-US" sz="2800" dirty="0" smtClean="0"/>
              <a:t>How do no-shows impact a transit agency’s cost?</a:t>
            </a:r>
          </a:p>
          <a:p>
            <a:pPr lvl="0"/>
            <a:r>
              <a:rPr lang="en-US" sz="2800" dirty="0" smtClean="0"/>
              <a:t>What are no-show incentives and disincentives?</a:t>
            </a:r>
          </a:p>
          <a:p>
            <a:pPr lvl="0"/>
            <a:r>
              <a:rPr lang="en-US" sz="2800" dirty="0" smtClean="0"/>
              <a:t>Share examples of managing no-shows.</a:t>
            </a:r>
          </a:p>
          <a:p>
            <a:pPr lvl="0"/>
            <a:r>
              <a:rPr lang="en-US" sz="2800" dirty="0" smtClean="0"/>
              <a:t>How much can you save managing no-shows?</a:t>
            </a:r>
            <a:endParaRPr lang="en-US" sz="2800"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24</a:t>
            </a:fld>
            <a:endParaRPr lang="en-US" dirty="0"/>
          </a:p>
        </p:txBody>
      </p:sp>
    </p:spTree>
    <p:extLst>
      <p:ext uri="{BB962C8B-B14F-4D97-AF65-F5344CB8AC3E}">
        <p14:creationId xmlns:p14="http://schemas.microsoft.com/office/powerpoint/2010/main" xmlns="" val="30803106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Learning Objectives</a:t>
            </a:r>
            <a:endParaRPr lang="en-US" dirty="0"/>
          </a:p>
        </p:txBody>
      </p:sp>
      <p:sp>
        <p:nvSpPr>
          <p:cNvPr id="3" name="Content Placeholder 2"/>
          <p:cNvSpPr>
            <a:spLocks noGrp="1"/>
          </p:cNvSpPr>
          <p:nvPr>
            <p:ph idx="1"/>
          </p:nvPr>
        </p:nvSpPr>
        <p:spPr>
          <a:xfrm>
            <a:off x="304800" y="1600200"/>
            <a:ext cx="8610600" cy="4525963"/>
          </a:xfrm>
        </p:spPr>
        <p:txBody>
          <a:bodyPr>
            <a:noAutofit/>
          </a:bodyPr>
          <a:lstStyle/>
          <a:p>
            <a:pPr marL="0" lvl="0" indent="0">
              <a:buNone/>
            </a:pPr>
            <a:r>
              <a:rPr lang="en-US" sz="2800" dirty="0"/>
              <a:t>Now that we are at the end of this lesson</a:t>
            </a:r>
            <a:r>
              <a:rPr lang="en-US" sz="2800"/>
              <a:t>, </a:t>
            </a:r>
            <a:r>
              <a:rPr lang="en-US" sz="2800" smtClean="0"/>
              <a:t>you should be able to:</a:t>
            </a:r>
            <a:endParaRPr lang="en-US" sz="2800" dirty="0"/>
          </a:p>
          <a:p>
            <a:pPr lvl="0"/>
            <a:r>
              <a:rPr lang="en-US" sz="2800" dirty="0" smtClean="0"/>
              <a:t>Identify </a:t>
            </a:r>
            <a:r>
              <a:rPr lang="en-US" sz="2800" dirty="0"/>
              <a:t>factors </a:t>
            </a:r>
            <a:r>
              <a:rPr lang="en-US" sz="2800" dirty="0" smtClean="0"/>
              <a:t>leading </a:t>
            </a:r>
            <a:r>
              <a:rPr lang="en-US" sz="2800" dirty="0"/>
              <a:t>to no-shows/ late cancellations </a:t>
            </a:r>
            <a:endParaRPr lang="en-US" sz="2800" dirty="0" smtClean="0"/>
          </a:p>
          <a:p>
            <a:pPr lvl="0"/>
            <a:r>
              <a:rPr lang="en-US" sz="2800" dirty="0"/>
              <a:t>E</a:t>
            </a:r>
            <a:r>
              <a:rPr lang="en-US" sz="2800" dirty="0" smtClean="0"/>
              <a:t>xplain </a:t>
            </a:r>
            <a:r>
              <a:rPr lang="en-US" sz="2800" dirty="0"/>
              <a:t>how </a:t>
            </a:r>
            <a:r>
              <a:rPr lang="en-US" sz="2800" dirty="0" smtClean="0"/>
              <a:t>this impacts </a:t>
            </a:r>
            <a:r>
              <a:rPr lang="en-US" sz="2800" dirty="0"/>
              <a:t>a transit </a:t>
            </a:r>
            <a:r>
              <a:rPr lang="en-US" sz="2800" dirty="0" smtClean="0"/>
              <a:t>agency’s cost</a:t>
            </a:r>
            <a:endParaRPr lang="en-US" sz="2800" dirty="0"/>
          </a:p>
          <a:p>
            <a:pPr lvl="0"/>
            <a:r>
              <a:rPr lang="en-US" sz="2800" dirty="0" smtClean="0"/>
              <a:t>Identify policies </a:t>
            </a:r>
            <a:r>
              <a:rPr lang="en-US" sz="2800" dirty="0"/>
              <a:t>and procedures for </a:t>
            </a:r>
            <a:r>
              <a:rPr lang="en-US" sz="2800" dirty="0" smtClean="0"/>
              <a:t>managing</a:t>
            </a:r>
          </a:p>
          <a:p>
            <a:pPr lvl="0"/>
            <a:r>
              <a:rPr lang="en-US" sz="2800" dirty="0" smtClean="0"/>
              <a:t>Calculate potential productivity increases or cost saving</a:t>
            </a:r>
            <a:endParaRPr lang="en-US" sz="2800"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25</a:t>
            </a:fld>
            <a:endParaRPr lang="en-US" dirty="0"/>
          </a:p>
        </p:txBody>
      </p:sp>
    </p:spTree>
    <p:extLst>
      <p:ext uri="{BB962C8B-B14F-4D97-AF65-F5344CB8AC3E}">
        <p14:creationId xmlns:p14="http://schemas.microsoft.com/office/powerpoint/2010/main" xmlns="" val="29177066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 Comments?</a:t>
            </a:r>
            <a:endParaRPr lang="en-US" dirty="0"/>
          </a:p>
        </p:txBody>
      </p:sp>
      <p:sp>
        <p:nvSpPr>
          <p:cNvPr id="6" name="Text Placeholder 5"/>
          <p:cNvSpPr>
            <a:spLocks noGrp="1"/>
          </p:cNvSpPr>
          <p:nvPr>
            <p:ph type="body" idx="1"/>
          </p:nvPr>
        </p:nvSpPr>
        <p:spPr/>
        <p:txBody>
          <a:bodyPr/>
          <a:lstStyle/>
          <a:p>
            <a:r>
              <a:rPr lang="en-US" b="1" dirty="0" smtClean="0">
                <a:solidFill>
                  <a:schemeClr val="tx1">
                    <a:lumMod val="50000"/>
                    <a:lumOff val="50000"/>
                  </a:schemeClr>
                </a:solidFill>
              </a:rPr>
              <a:t>Jonathan Brooks</a:t>
            </a:r>
          </a:p>
          <a:p>
            <a:r>
              <a:rPr lang="en-US" dirty="0" smtClean="0">
                <a:solidFill>
                  <a:schemeClr val="tx1">
                    <a:lumMod val="50000"/>
                    <a:lumOff val="50000"/>
                  </a:schemeClr>
                </a:solidFill>
              </a:rPr>
              <a:t>Associate Transportation Researcher</a:t>
            </a:r>
          </a:p>
          <a:p>
            <a:r>
              <a:rPr lang="en-US" dirty="0" smtClean="0">
                <a:solidFill>
                  <a:schemeClr val="tx1">
                    <a:lumMod val="50000"/>
                    <a:lumOff val="50000"/>
                  </a:schemeClr>
                </a:solidFill>
              </a:rPr>
              <a:t>Texas A&amp;M Transportation Institute</a:t>
            </a:r>
          </a:p>
          <a:p>
            <a:r>
              <a:rPr lang="en-US" dirty="0" smtClean="0">
                <a:solidFill>
                  <a:schemeClr val="tx1">
                    <a:lumMod val="50000"/>
                    <a:lumOff val="50000"/>
                  </a:schemeClr>
                </a:solidFill>
              </a:rPr>
              <a:t>Ph 713.686.9206 or </a:t>
            </a:r>
            <a:r>
              <a:rPr lang="en-US" dirty="0" smtClean="0">
                <a:solidFill>
                  <a:schemeClr val="tx1">
                    <a:lumMod val="50000"/>
                    <a:lumOff val="50000"/>
                  </a:schemeClr>
                </a:solidFill>
                <a:hlinkClick r:id="rId3"/>
              </a:rPr>
              <a:t>j-brooks@ttimail.tamu.edu</a:t>
            </a:r>
            <a:r>
              <a:rPr lang="en-US" dirty="0" smtClean="0">
                <a:solidFill>
                  <a:schemeClr val="tx1">
                    <a:lumMod val="50000"/>
                    <a:lumOff val="50000"/>
                  </a:schemeClr>
                </a:solidFill>
              </a:rPr>
              <a:t> </a:t>
            </a:r>
            <a:endParaRPr lang="en-US" dirty="0">
              <a:solidFill>
                <a:schemeClr val="tx1">
                  <a:lumMod val="50000"/>
                  <a:lumOff val="50000"/>
                </a:schemeClr>
              </a:solidFill>
            </a:endParaRPr>
          </a:p>
        </p:txBody>
      </p:sp>
      <p:sp>
        <p:nvSpPr>
          <p:cNvPr id="7" name="TextBox 6"/>
          <p:cNvSpPr txBox="1"/>
          <p:nvPr/>
        </p:nvSpPr>
        <p:spPr>
          <a:xfrm>
            <a:off x="1524001" y="1179493"/>
            <a:ext cx="7010399" cy="954107"/>
          </a:xfrm>
          <a:prstGeom prst="rect">
            <a:avLst/>
          </a:prstGeom>
          <a:noFill/>
        </p:spPr>
        <p:txBody>
          <a:bodyPr wrap="square" rtlCol="0">
            <a:spAutoFit/>
          </a:bodyPr>
          <a:lstStyle/>
          <a:p>
            <a:r>
              <a:rPr lang="en-US" sz="2800" b="1" i="1" dirty="0" smtClean="0">
                <a:solidFill>
                  <a:srgbClr val="0070C0"/>
                </a:solidFill>
              </a:rPr>
              <a:t>Remember, fill out the session review form. We need to know how we can improve, too!</a:t>
            </a:r>
            <a:endParaRPr lang="en-US" sz="2800" b="1" i="1" dirty="0">
              <a:solidFill>
                <a:srgbClr val="0070C0"/>
              </a:solidFill>
            </a:endParaRPr>
          </a:p>
        </p:txBody>
      </p:sp>
      <p:sp>
        <p:nvSpPr>
          <p:cNvPr id="3" name="Slide Number Placeholder 2"/>
          <p:cNvSpPr>
            <a:spLocks noGrp="1"/>
          </p:cNvSpPr>
          <p:nvPr>
            <p:ph type="sldNum" sz="quarter" idx="12"/>
          </p:nvPr>
        </p:nvSpPr>
        <p:spPr/>
        <p:txBody>
          <a:bodyPr/>
          <a:lstStyle/>
          <a:p>
            <a:fld id="{E9BA2D4E-E0F4-4F40-B574-EF3D4A260660}" type="slidenum">
              <a:rPr lang="en-US" smtClean="0"/>
              <a:pPr/>
              <a:t>26</a:t>
            </a:fld>
            <a:endParaRPr lang="en-US" dirty="0"/>
          </a:p>
        </p:txBody>
      </p:sp>
    </p:spTree>
    <p:extLst>
      <p:ext uri="{BB962C8B-B14F-4D97-AF65-F5344CB8AC3E}">
        <p14:creationId xmlns:p14="http://schemas.microsoft.com/office/powerpoint/2010/main" xmlns="" val="1921734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Driving Factors</a:t>
            </a:r>
            <a:endParaRPr lang="en-US" dirty="0"/>
          </a:p>
        </p:txBody>
      </p:sp>
      <p:sp>
        <p:nvSpPr>
          <p:cNvPr id="3" name="Text Placeholder 2"/>
          <p:cNvSpPr>
            <a:spLocks noGrp="1"/>
          </p:cNvSpPr>
          <p:nvPr>
            <p:ph type="body" idx="1"/>
          </p:nvPr>
        </p:nvSpPr>
        <p:spPr/>
        <p:txBody>
          <a:bodyPr/>
          <a:lstStyle/>
          <a:p>
            <a:r>
              <a:rPr lang="en-US" dirty="0" smtClean="0"/>
              <a:t>Activity:  Determine Factors Influenced by the Transit Agency or Patron</a:t>
            </a:r>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3</a:t>
            </a:fld>
            <a:endParaRPr lang="en-US" dirty="0"/>
          </a:p>
        </p:txBody>
      </p:sp>
      <p:pic>
        <p:nvPicPr>
          <p:cNvPr id="1026" name="Picture 2" descr="C:\Users\j-brooks\AppData\Local\Microsoft\Windows\Temporary Internet Files\Content.IE5\JE9VVMW1\dglxasset[1].aspx"/>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00400" y="304800"/>
            <a:ext cx="3368633" cy="3505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29932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No-Shows and Late Cancellations</a:t>
            </a:r>
            <a:endParaRPr lang="en-US" dirty="0"/>
          </a:p>
        </p:txBody>
      </p:sp>
      <p:sp>
        <p:nvSpPr>
          <p:cNvPr id="3" name="Content Placeholder 2"/>
          <p:cNvSpPr>
            <a:spLocks noGrp="1"/>
          </p:cNvSpPr>
          <p:nvPr>
            <p:ph idx="1"/>
          </p:nvPr>
        </p:nvSpPr>
        <p:spPr/>
        <p:txBody>
          <a:bodyPr/>
          <a:lstStyle/>
          <a:p>
            <a:r>
              <a:rPr lang="en-US" dirty="0" smtClean="0"/>
              <a:t>Why do they occur?</a:t>
            </a:r>
          </a:p>
          <a:p>
            <a:r>
              <a:rPr lang="en-US" dirty="0" smtClean="0"/>
              <a:t>What are the driving factors?</a:t>
            </a:r>
          </a:p>
          <a:p>
            <a:r>
              <a:rPr lang="en-US" dirty="0" smtClean="0"/>
              <a:t>What impacts do no-shows have on service?</a:t>
            </a:r>
          </a:p>
          <a:p>
            <a:r>
              <a:rPr lang="en-US" dirty="0"/>
              <a:t>How can you prevent no-shows</a:t>
            </a:r>
            <a:r>
              <a:rPr lang="en-US" dirty="0" smtClean="0"/>
              <a:t>?</a:t>
            </a:r>
          </a:p>
          <a:p>
            <a:r>
              <a:rPr lang="en-US" dirty="0" smtClean="0"/>
              <a:t>Why does it matter? </a:t>
            </a:r>
          </a:p>
          <a:p>
            <a:endParaRPr lang="en-US" dirty="0"/>
          </a:p>
          <a:p>
            <a:r>
              <a:rPr lang="en-US" dirty="0" smtClean="0"/>
              <a:t>Please list!</a:t>
            </a:r>
            <a:endParaRPr lang="en-US" dirty="0"/>
          </a:p>
        </p:txBody>
      </p:sp>
      <p:sp>
        <p:nvSpPr>
          <p:cNvPr id="5" name="Slide Number Placeholder 4"/>
          <p:cNvSpPr>
            <a:spLocks noGrp="1"/>
          </p:cNvSpPr>
          <p:nvPr>
            <p:ph type="sldNum" sz="quarter" idx="12"/>
          </p:nvPr>
        </p:nvSpPr>
        <p:spPr/>
        <p:txBody>
          <a:bodyPr/>
          <a:lstStyle/>
          <a:p>
            <a:fld id="{E9BA2D4E-E0F4-4F40-B574-EF3D4A260660}" type="slidenum">
              <a:rPr lang="en-US" smtClean="0"/>
              <a:pPr/>
              <a:t>4</a:t>
            </a:fld>
            <a:endParaRPr lang="en-US" dirty="0"/>
          </a:p>
        </p:txBody>
      </p:sp>
    </p:spTree>
    <p:extLst>
      <p:ext uri="{BB962C8B-B14F-4D97-AF65-F5344CB8AC3E}">
        <p14:creationId xmlns:p14="http://schemas.microsoft.com/office/powerpoint/2010/main" xmlns="" val="264617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8648218" y="6387296"/>
            <a:ext cx="304800" cy="304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idx="4294967295"/>
          </p:nvPr>
        </p:nvSpPr>
        <p:spPr>
          <a:xfrm>
            <a:off x="381000" y="76200"/>
            <a:ext cx="8153400" cy="1265238"/>
          </a:xfrm>
        </p:spPr>
        <p:txBody>
          <a:bodyPr vert="horz" lIns="91440" tIns="45720" rIns="91440" bIns="45720" rtlCol="0" anchor="ctr">
            <a:normAutofit/>
          </a:bodyPr>
          <a:lstStyle/>
          <a:p>
            <a:pPr algn="l"/>
            <a:r>
              <a:rPr lang="en-US" b="1" dirty="0"/>
              <a:t>Examples of Driving Factors</a:t>
            </a:r>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xmlns="" val="2322311246"/>
              </p:ext>
            </p:extLst>
          </p:nvPr>
        </p:nvGraphicFramePr>
        <p:xfrm>
          <a:off x="457200" y="1219200"/>
          <a:ext cx="8077200" cy="5323840"/>
        </p:xfrm>
        <a:graphic>
          <a:graphicData uri="http://schemas.openxmlformats.org/drawingml/2006/table">
            <a:tbl>
              <a:tblPr firstRow="1" bandRow="1">
                <a:tableStyleId>{5C22544A-7EE6-4342-B048-85BDC9FD1C3A}</a:tableStyleId>
              </a:tblPr>
              <a:tblGrid>
                <a:gridCol w="3048000"/>
                <a:gridCol w="2590800"/>
                <a:gridCol w="2438400"/>
              </a:tblGrid>
              <a:tr h="370840">
                <a:tc>
                  <a:txBody>
                    <a:bodyPr/>
                    <a:lstStyle/>
                    <a:p>
                      <a:pPr algn="ctr"/>
                      <a:r>
                        <a:rPr lang="en-US" dirty="0" smtClean="0"/>
                        <a:t>Transit</a:t>
                      </a:r>
                      <a:r>
                        <a:rPr lang="en-US" baseline="0" dirty="0" smtClean="0"/>
                        <a:t> </a:t>
                      </a:r>
                      <a:r>
                        <a:rPr lang="en-US" dirty="0" smtClean="0"/>
                        <a:t>Agency Influenced</a:t>
                      </a:r>
                      <a:endParaRPr lang="en-US" dirty="0"/>
                    </a:p>
                  </a:txBody>
                  <a:tcPr/>
                </a:tc>
                <a:tc gridSpan="2">
                  <a:txBody>
                    <a:bodyPr/>
                    <a:lstStyle/>
                    <a:p>
                      <a:pPr algn="ctr"/>
                      <a:r>
                        <a:rPr lang="en-US" dirty="0" smtClean="0"/>
                        <a:t>Patron</a:t>
                      </a:r>
                      <a:r>
                        <a:rPr lang="en-US" baseline="0" dirty="0" smtClean="0"/>
                        <a:t> Influenced</a:t>
                      </a:r>
                      <a:endParaRPr lang="en-US" dirty="0"/>
                    </a:p>
                  </a:txBody>
                  <a:tcPr anchor="ctr"/>
                </a:tc>
                <a:tc hMerge="1">
                  <a:txBody>
                    <a:bodyPr/>
                    <a:lstStyle/>
                    <a:p>
                      <a:endParaRPr lang="en-US"/>
                    </a:p>
                  </a:txBody>
                  <a:tcPr/>
                </a:tc>
              </a:tr>
              <a:tr h="370840">
                <a:tc>
                  <a:txBody>
                    <a:bodyPr/>
                    <a:lstStyle/>
                    <a:p>
                      <a:r>
                        <a:rPr lang="en-US" b="1" dirty="0" smtClean="0"/>
                        <a:t>Preventable</a:t>
                      </a:r>
                      <a:endParaRPr lang="en-US" b="1" dirty="0"/>
                    </a:p>
                  </a:txBody>
                  <a:tcPr/>
                </a:tc>
                <a:tc>
                  <a:txBody>
                    <a:bodyPr/>
                    <a:lstStyle/>
                    <a:p>
                      <a:r>
                        <a:rPr lang="en-US" b="1" dirty="0" smtClean="0"/>
                        <a:t>Preventable</a:t>
                      </a:r>
                      <a:endParaRPr lang="en-US" b="1" dirty="0"/>
                    </a:p>
                  </a:txBody>
                  <a:tcPr/>
                </a:tc>
                <a:tc>
                  <a:txBody>
                    <a:bodyPr/>
                    <a:lstStyle/>
                    <a:p>
                      <a:r>
                        <a:rPr lang="en-US" b="1" dirty="0" smtClean="0"/>
                        <a:t>Unpreventable</a:t>
                      </a:r>
                      <a:endParaRPr lang="en-US" b="1" dirty="0"/>
                    </a:p>
                  </a:txBody>
                  <a:tcPr/>
                </a:tc>
              </a:tr>
              <a:tr h="370840">
                <a:tc>
                  <a:txBody>
                    <a:bodyPr/>
                    <a:lstStyle/>
                    <a:p>
                      <a:r>
                        <a:rPr lang="en-US" dirty="0" smtClean="0"/>
                        <a:t>Late pullout </a:t>
                      </a:r>
                    </a:p>
                  </a:txBody>
                  <a:tcPr/>
                </a:tc>
                <a:tc>
                  <a:txBody>
                    <a:bodyPr/>
                    <a:lstStyle/>
                    <a:p>
                      <a:r>
                        <a:rPr lang="en-US" dirty="0" smtClean="0"/>
                        <a:t>Decided</a:t>
                      </a:r>
                      <a:r>
                        <a:rPr lang="en-US" baseline="0" dirty="0" smtClean="0"/>
                        <a:t> not to go</a:t>
                      </a:r>
                      <a:endParaRPr lang="en-US" dirty="0"/>
                    </a:p>
                  </a:txBody>
                  <a:tcPr/>
                </a:tc>
                <a:tc>
                  <a:txBody>
                    <a:bodyPr/>
                    <a:lstStyle/>
                    <a:p>
                      <a:r>
                        <a:rPr lang="en-US" dirty="0" smtClean="0"/>
                        <a:t>Ill</a:t>
                      </a:r>
                      <a:r>
                        <a:rPr lang="en-US" baseline="0" dirty="0" smtClean="0"/>
                        <a:t> or Emergency</a:t>
                      </a:r>
                      <a:endParaRPr lang="en-US" dirty="0"/>
                    </a:p>
                  </a:txBody>
                  <a:tcPr/>
                </a:tc>
              </a:tr>
              <a:tr h="370840">
                <a:tc>
                  <a:txBody>
                    <a:bodyPr/>
                    <a:lstStyle/>
                    <a:p>
                      <a:r>
                        <a:rPr lang="en-US" dirty="0" smtClean="0"/>
                        <a:t>Late time</a:t>
                      </a:r>
                      <a:endParaRPr lang="en-US" dirty="0"/>
                    </a:p>
                  </a:txBody>
                  <a:tcPr/>
                </a:tc>
                <a:tc>
                  <a:txBody>
                    <a:bodyPr/>
                    <a:lstStyle/>
                    <a:p>
                      <a:r>
                        <a:rPr lang="en-US" dirty="0" smtClean="0"/>
                        <a:t>Not</a:t>
                      </a:r>
                      <a:r>
                        <a:rPr lang="en-US" baseline="0" dirty="0" smtClean="0"/>
                        <a:t> ready</a:t>
                      </a:r>
                      <a:endParaRPr lang="en-US" dirty="0"/>
                    </a:p>
                  </a:txBody>
                  <a:tcPr/>
                </a:tc>
                <a:tc>
                  <a:txBody>
                    <a:bodyPr/>
                    <a:lstStyle/>
                    <a:p>
                      <a:r>
                        <a:rPr lang="en-US" dirty="0" smtClean="0"/>
                        <a:t>Attendant did not show</a:t>
                      </a:r>
                      <a:endParaRPr lang="en-US" dirty="0"/>
                    </a:p>
                  </a:txBody>
                  <a:tcPr/>
                </a:tc>
              </a:tr>
              <a:tr h="370840">
                <a:tc>
                  <a:txBody>
                    <a:bodyPr/>
                    <a:lstStyle/>
                    <a:p>
                      <a:r>
                        <a:rPr lang="en-US" dirty="0" smtClean="0"/>
                        <a:t>Late lost</a:t>
                      </a:r>
                      <a:endParaRPr lang="en-US" dirty="0"/>
                    </a:p>
                  </a:txBody>
                  <a:tcPr/>
                </a:tc>
                <a:tc>
                  <a:txBody>
                    <a:bodyPr/>
                    <a:lstStyle/>
                    <a:p>
                      <a:r>
                        <a:rPr lang="en-US" dirty="0" smtClean="0"/>
                        <a:t>Patron gave incorrect trip information</a:t>
                      </a:r>
                      <a:endParaRPr lang="en-US" dirty="0"/>
                    </a:p>
                  </a:txBody>
                  <a:tcPr/>
                </a:tc>
                <a:tc>
                  <a:txBody>
                    <a:bodyPr/>
                    <a:lstStyle/>
                    <a:p>
                      <a:r>
                        <a:rPr lang="en-US" dirty="0" smtClean="0"/>
                        <a:t>Mobility aide failure</a:t>
                      </a:r>
                      <a:endParaRPr lang="en-US" dirty="0"/>
                    </a:p>
                  </a:txBody>
                  <a:tcPr/>
                </a:tc>
              </a:tr>
              <a:tr h="370840">
                <a:tc>
                  <a:txBody>
                    <a:bodyPr/>
                    <a:lstStyle/>
                    <a:p>
                      <a:r>
                        <a:rPr lang="en-US" dirty="0" smtClean="0"/>
                        <a:t>Dispatcher</a:t>
                      </a:r>
                      <a:r>
                        <a:rPr lang="en-US" baseline="0" dirty="0" smtClean="0"/>
                        <a:t> did not record cancellation or remaining trips</a:t>
                      </a:r>
                      <a:endParaRPr lang="en-US" dirty="0"/>
                    </a:p>
                  </a:txBody>
                  <a:tcPr/>
                </a:tc>
                <a:tc>
                  <a:txBody>
                    <a:bodyPr/>
                    <a:lstStyle/>
                    <a:p>
                      <a:r>
                        <a:rPr lang="en-US" dirty="0" smtClean="0"/>
                        <a:t>Subscription</a:t>
                      </a:r>
                      <a:r>
                        <a:rPr lang="en-US" baseline="0" dirty="0" smtClean="0"/>
                        <a:t> trip not canceled on holiday</a:t>
                      </a:r>
                      <a:endParaRPr lang="en-US" dirty="0"/>
                    </a:p>
                  </a:txBody>
                  <a:tcPr/>
                </a:tc>
                <a:tc>
                  <a:txBody>
                    <a:bodyPr/>
                    <a:lstStyle/>
                    <a:p>
                      <a:r>
                        <a:rPr lang="en-US" dirty="0" smtClean="0"/>
                        <a:t>Transportation connection was late</a:t>
                      </a:r>
                      <a:endParaRPr lang="en-US" dirty="0"/>
                    </a:p>
                  </a:txBody>
                  <a:tcPr/>
                </a:tc>
              </a:tr>
              <a:tr h="370840">
                <a:tc>
                  <a:txBody>
                    <a:bodyPr/>
                    <a:lstStyle/>
                    <a:p>
                      <a:r>
                        <a:rPr lang="en-US" dirty="0" smtClean="0"/>
                        <a:t>Dispatcher transmitted</a:t>
                      </a:r>
                      <a:r>
                        <a:rPr lang="en-US" baseline="0" dirty="0" smtClean="0"/>
                        <a:t> incorrect information</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Reservation recorded incorrect information</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Dispatcher/ </a:t>
                      </a:r>
                      <a:r>
                        <a:rPr lang="en-US" dirty="0" smtClean="0"/>
                        <a:t>driver mistakenly</a:t>
                      </a:r>
                      <a:r>
                        <a:rPr lang="en-US" baseline="0" dirty="0" smtClean="0"/>
                        <a:t> canceled wrong trip</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Patron could not get through telephone line</a:t>
                      </a:r>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5" name="Slide Number Placeholder 4"/>
          <p:cNvSpPr>
            <a:spLocks noGrp="1"/>
          </p:cNvSpPr>
          <p:nvPr>
            <p:ph type="sldNum" sz="quarter" idx="12"/>
          </p:nvPr>
        </p:nvSpPr>
        <p:spPr/>
        <p:txBody>
          <a:bodyPr/>
          <a:lstStyle/>
          <a:p>
            <a:fld id="{96BF065A-A182-413F-9B1E-FECC717C15CC}" type="slidenum">
              <a:rPr lang="en-US" smtClean="0"/>
              <a:pPr/>
              <a:t>5</a:t>
            </a:fld>
            <a:endParaRPr lang="en-US" dirty="0"/>
          </a:p>
        </p:txBody>
      </p:sp>
    </p:spTree>
    <p:extLst>
      <p:ext uri="{BB962C8B-B14F-4D97-AF65-F5344CB8AC3E}">
        <p14:creationId xmlns:p14="http://schemas.microsoft.com/office/powerpoint/2010/main" xmlns="" val="3019908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Managing No-Shows and Late Cancellations Matter</a:t>
            </a:r>
            <a:endParaRPr lang="en-US" dirty="0"/>
          </a:p>
        </p:txBody>
      </p:sp>
      <p:sp>
        <p:nvSpPr>
          <p:cNvPr id="4" name="Slide Number Placeholder 3"/>
          <p:cNvSpPr>
            <a:spLocks noGrp="1"/>
          </p:cNvSpPr>
          <p:nvPr>
            <p:ph type="sldNum" sz="quarter" idx="12"/>
          </p:nvPr>
        </p:nvSpPr>
        <p:spPr/>
        <p:txBody>
          <a:bodyPr/>
          <a:lstStyle/>
          <a:p>
            <a:fld id="{E9BA2D4E-E0F4-4F40-B574-EF3D4A260660}" type="slidenum">
              <a:rPr lang="en-US" smtClean="0"/>
              <a:pPr/>
              <a:t>6</a:t>
            </a:fld>
            <a:endParaRPr lang="en-US" dirty="0"/>
          </a:p>
        </p:txBody>
      </p:sp>
      <p:pic>
        <p:nvPicPr>
          <p:cNvPr id="2050" name="Picture 2" descr="http://morethanrunning.files.wordpress.com/2014/01/socrates.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22306" b="21998"/>
          <a:stretch/>
        </p:blipFill>
        <p:spPr bwMode="auto">
          <a:xfrm>
            <a:off x="2971800" y="457200"/>
            <a:ext cx="5676900" cy="32756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5069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Impact on Productivity and Cost</a:t>
            </a:r>
            <a:endParaRPr lang="en-US" dirty="0"/>
          </a:p>
        </p:txBody>
      </p:sp>
      <p:sp>
        <p:nvSpPr>
          <p:cNvPr id="5" name="Content Placeholder 4"/>
          <p:cNvSpPr>
            <a:spLocks noGrp="1"/>
          </p:cNvSpPr>
          <p:nvPr>
            <p:ph idx="1"/>
          </p:nvPr>
        </p:nvSpPr>
        <p:spPr/>
        <p:txBody>
          <a:bodyPr>
            <a:normAutofit fontScale="92500" lnSpcReduction="20000"/>
          </a:bodyPr>
          <a:lstStyle/>
          <a:p>
            <a:pPr marL="514350" lvl="0" indent="-514350">
              <a:buFont typeface="+mj-lt"/>
              <a:buAutoNum type="arabicPeriod"/>
            </a:pPr>
            <a:r>
              <a:rPr lang="en-US" sz="3000" dirty="0" smtClean="0"/>
              <a:t>Dispatcher </a:t>
            </a:r>
            <a:r>
              <a:rPr lang="en-US" sz="3000" dirty="0"/>
              <a:t>and driver spend time trying to find the </a:t>
            </a:r>
            <a:r>
              <a:rPr lang="en-US" sz="3000" dirty="0" smtClean="0"/>
              <a:t>patron, </a:t>
            </a:r>
            <a:r>
              <a:rPr lang="en-US" sz="3000" dirty="0"/>
              <a:t>causing the driver to run late and decreasing the number of passengers the vehicle carries in the </a:t>
            </a:r>
            <a:r>
              <a:rPr lang="en-US" sz="3000" dirty="0" smtClean="0"/>
              <a:t>day </a:t>
            </a:r>
            <a:endParaRPr lang="en-US" sz="3000" dirty="0"/>
          </a:p>
          <a:p>
            <a:pPr marL="514350" lvl="0" indent="-514350">
              <a:buFont typeface="+mj-lt"/>
              <a:buAutoNum type="arabicPeriod"/>
            </a:pPr>
            <a:r>
              <a:rPr lang="en-US" sz="3000" dirty="0" smtClean="0"/>
              <a:t>Scheduling of another pick </a:t>
            </a:r>
            <a:r>
              <a:rPr lang="en-US" sz="3000" dirty="0"/>
              <a:t>up </a:t>
            </a:r>
            <a:r>
              <a:rPr lang="en-US" sz="3000" dirty="0" smtClean="0"/>
              <a:t>to transport the patron </a:t>
            </a:r>
            <a:r>
              <a:rPr lang="en-US" sz="3000" dirty="0"/>
              <a:t>who initially </a:t>
            </a:r>
            <a:r>
              <a:rPr lang="en-US" sz="3000" dirty="0" smtClean="0"/>
              <a:t>no-showed</a:t>
            </a:r>
          </a:p>
          <a:p>
            <a:pPr marL="0" lvl="0" indent="0">
              <a:buNone/>
            </a:pPr>
            <a:endParaRPr lang="en-US" sz="3000" dirty="0" smtClean="0"/>
          </a:p>
          <a:p>
            <a:pPr marL="0" lvl="0" indent="0">
              <a:buNone/>
            </a:pPr>
            <a:r>
              <a:rPr lang="en-US" b="1" i="1" dirty="0" smtClean="0"/>
              <a:t>Results in: Decrease in passengers carried per hour of service, decline in on-time performance, impact to other patrons, and increase in the cost per passenger</a:t>
            </a:r>
            <a:endParaRPr lang="en-US" b="1" dirty="0"/>
          </a:p>
        </p:txBody>
      </p:sp>
      <p:sp>
        <p:nvSpPr>
          <p:cNvPr id="3" name="Slide Number Placeholder 2"/>
          <p:cNvSpPr>
            <a:spLocks noGrp="1"/>
          </p:cNvSpPr>
          <p:nvPr>
            <p:ph type="sldNum" sz="quarter" idx="12"/>
          </p:nvPr>
        </p:nvSpPr>
        <p:spPr/>
        <p:txBody>
          <a:bodyPr/>
          <a:lstStyle/>
          <a:p>
            <a:fld id="{E9BA2D4E-E0F4-4F40-B574-EF3D4A260660}" type="slidenum">
              <a:rPr lang="en-US" smtClean="0"/>
              <a:pPr/>
              <a:t>7</a:t>
            </a:fld>
            <a:endParaRPr lang="en-US" dirty="0"/>
          </a:p>
        </p:txBody>
      </p:sp>
    </p:spTree>
    <p:extLst>
      <p:ext uri="{BB962C8B-B14F-4D97-AF65-F5344CB8AC3E}">
        <p14:creationId xmlns:p14="http://schemas.microsoft.com/office/powerpoint/2010/main" xmlns="" val="1166319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762000"/>
            <a:ext cx="7239000" cy="5334000"/>
          </a:xfrm>
        </p:spPr>
        <p:txBody>
          <a:bodyPr>
            <a:normAutofit lnSpcReduction="10000"/>
          </a:bodyPr>
          <a:lstStyle/>
          <a:p>
            <a:pPr marL="0" lvl="0" indent="0">
              <a:buNone/>
            </a:pPr>
            <a:r>
              <a:rPr lang="en-US" dirty="0"/>
              <a:t>Agencies that implemented and </a:t>
            </a:r>
            <a:r>
              <a:rPr lang="en-US" u="sng" dirty="0"/>
              <a:t>enforced </a:t>
            </a:r>
            <a:r>
              <a:rPr lang="en-US" dirty="0"/>
              <a:t>written no-show and late-cancellation </a:t>
            </a:r>
            <a:r>
              <a:rPr lang="en-US" dirty="0" smtClean="0"/>
              <a:t>policies…</a:t>
            </a:r>
          </a:p>
          <a:p>
            <a:pPr marL="0" lvl="0" indent="0">
              <a:buNone/>
            </a:pPr>
            <a:endParaRPr lang="en-US" sz="1900" dirty="0" smtClean="0"/>
          </a:p>
          <a:p>
            <a:pPr marL="0" indent="0" algn="ctr">
              <a:buNone/>
            </a:pPr>
            <a:r>
              <a:rPr lang="en-US" b="1" dirty="0" smtClean="0"/>
              <a:t>decreased no-show rates </a:t>
            </a:r>
            <a:r>
              <a:rPr lang="en-US" b="1" dirty="0"/>
              <a:t>between 1 percent and 10 percent </a:t>
            </a:r>
            <a:r>
              <a:rPr lang="en-US" b="1" dirty="0" smtClean="0"/>
              <a:t>annually…</a:t>
            </a:r>
          </a:p>
          <a:p>
            <a:pPr marL="0" lvl="0" indent="0">
              <a:buNone/>
            </a:pPr>
            <a:endParaRPr lang="en-US" sz="1800" dirty="0" smtClean="0"/>
          </a:p>
          <a:p>
            <a:pPr marL="0" lvl="0" indent="0">
              <a:buNone/>
            </a:pPr>
            <a:r>
              <a:rPr lang="en-US" dirty="0" smtClean="0"/>
              <a:t>significantly </a:t>
            </a:r>
            <a:r>
              <a:rPr lang="en-US" dirty="0"/>
              <a:t>improving productivity and service </a:t>
            </a:r>
            <a:r>
              <a:rPr lang="en-US" dirty="0" smtClean="0"/>
              <a:t>quality.</a:t>
            </a:r>
            <a:endParaRPr lang="en-US" dirty="0"/>
          </a:p>
          <a:p>
            <a:pPr marL="0" indent="0">
              <a:buNone/>
            </a:pPr>
            <a:endParaRPr lang="en-US" dirty="0" smtClean="0"/>
          </a:p>
          <a:p>
            <a:pPr marL="0" indent="0" algn="r">
              <a:buNone/>
            </a:pPr>
            <a:r>
              <a:rPr lang="en-US" dirty="0" smtClean="0"/>
              <a:t>TCRP Report 124</a:t>
            </a:r>
            <a:endParaRPr lang="en-US" dirty="0"/>
          </a:p>
        </p:txBody>
      </p:sp>
      <p:sp>
        <p:nvSpPr>
          <p:cNvPr id="4" name="Slide Number Placeholder 3"/>
          <p:cNvSpPr>
            <a:spLocks noGrp="1"/>
          </p:cNvSpPr>
          <p:nvPr>
            <p:ph type="sldNum" sz="quarter" idx="12"/>
          </p:nvPr>
        </p:nvSpPr>
        <p:spPr/>
        <p:txBody>
          <a:bodyPr/>
          <a:lstStyle/>
          <a:p>
            <a:fld id="{E9BA2D4E-E0F4-4F40-B574-EF3D4A260660}" type="slidenum">
              <a:rPr lang="en-US" smtClean="0"/>
              <a:pPr/>
              <a:t>8</a:t>
            </a:fld>
            <a:endParaRPr lang="en-US" dirty="0"/>
          </a:p>
        </p:txBody>
      </p:sp>
    </p:spTree>
    <p:extLst>
      <p:ext uri="{BB962C8B-B14F-4D97-AF65-F5344CB8AC3E}">
        <p14:creationId xmlns:p14="http://schemas.microsoft.com/office/powerpoint/2010/main" xmlns="" val="18990853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No-Show and Late Cancellation Policies</a:t>
            </a:r>
            <a:endParaRPr lang="en-US" dirty="0"/>
          </a:p>
        </p:txBody>
      </p:sp>
      <p:sp>
        <p:nvSpPr>
          <p:cNvPr id="3" name="Slide Number Placeholder 2"/>
          <p:cNvSpPr>
            <a:spLocks noGrp="1"/>
          </p:cNvSpPr>
          <p:nvPr>
            <p:ph type="sldNum" sz="quarter" idx="12"/>
          </p:nvPr>
        </p:nvSpPr>
        <p:spPr/>
        <p:txBody>
          <a:bodyPr/>
          <a:lstStyle/>
          <a:p>
            <a:fld id="{E9BA2D4E-E0F4-4F40-B574-EF3D4A260660}" type="slidenum">
              <a:rPr lang="en-US" smtClean="0"/>
              <a:pPr/>
              <a:t>9</a:t>
            </a:fld>
            <a:endParaRPr lang="en-US" dirty="0"/>
          </a:p>
        </p:txBody>
      </p:sp>
      <p:pic>
        <p:nvPicPr>
          <p:cNvPr id="3074" name="Picture 2" descr="http://www.greenchameleon.com/uploads/dilbert_policy.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2000" y="838200"/>
            <a:ext cx="7705613" cy="2743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13930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Workshop Power Point Compilation of All Sessions">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Workshop Power Point Compilation of All Sessions</Template>
  <TotalTime>188</TotalTime>
  <Words>2883</Words>
  <Application>Microsoft Office PowerPoint</Application>
  <PresentationFormat>On-screen Show (4:3)</PresentationFormat>
  <Paragraphs>347</Paragraphs>
  <Slides>26</Slides>
  <Notes>26</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Workshop Power Point Compilation of All Sessions</vt:lpstr>
      <vt:lpstr>Custom Design</vt:lpstr>
      <vt:lpstr>Minimizing No-Shows and Late Cancellations</vt:lpstr>
      <vt:lpstr>Learning Objectives</vt:lpstr>
      <vt:lpstr>Driving Factors</vt:lpstr>
      <vt:lpstr>No-Shows and Late Cancellations</vt:lpstr>
      <vt:lpstr>Examples of Driving Factors</vt:lpstr>
      <vt:lpstr>Why Managing No-Shows and Late Cancellations Matter</vt:lpstr>
      <vt:lpstr>Impact on Productivity and Cost</vt:lpstr>
      <vt:lpstr>Slide 8</vt:lpstr>
      <vt:lpstr>No-Show and Late Cancellation Policies</vt:lpstr>
      <vt:lpstr>Policy - Key Items to Include</vt:lpstr>
      <vt:lpstr>Policy Specific Considerations</vt:lpstr>
      <vt:lpstr>Other Policy Considerations to Encourage On-Time Behavior</vt:lpstr>
      <vt:lpstr>No One Right Answer</vt:lpstr>
      <vt:lpstr>No-Show and Late Cancellation Program Procedures</vt:lpstr>
      <vt:lpstr>What to Include in a Program</vt:lpstr>
      <vt:lpstr>Driver Procedures</vt:lpstr>
      <vt:lpstr>Dispatcher/Reservationist Procedures</vt:lpstr>
      <vt:lpstr>Dispatch Procedures (When No-Show Occurs)</vt:lpstr>
      <vt:lpstr>Tracking/Monitoring Procedures</vt:lpstr>
      <vt:lpstr>Example Analysis</vt:lpstr>
      <vt:lpstr>Potential Cost Savings</vt:lpstr>
      <vt:lpstr>Decreased No-Shows to  Increase Productivity</vt:lpstr>
      <vt:lpstr>Decreased No-Shows to  Reduce Service</vt:lpstr>
      <vt:lpstr>Review</vt:lpstr>
      <vt:lpstr>Review: Learning Objectives</vt:lpstr>
      <vt:lpstr>Questions? Comments?</vt:lpstr>
    </vt:vector>
  </TitlesOfParts>
  <Company>tti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Managing Operating Costs for Rural and Small Urban Transit Systems</dc:title>
  <dc:creator>Edrington, Suzie</dc:creator>
  <cp:lastModifiedBy>Jones</cp:lastModifiedBy>
  <cp:revision>25</cp:revision>
  <cp:lastPrinted>2013-01-30T17:45:08Z</cp:lastPrinted>
  <dcterms:created xsi:type="dcterms:W3CDTF">2013-01-30T16:38:37Z</dcterms:created>
  <dcterms:modified xsi:type="dcterms:W3CDTF">2014-03-27T23:15:49Z</dcterms:modified>
</cp:coreProperties>
</file>